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5.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5" r:id="rId4"/>
    <p:sldMasterId id="2147483732" r:id="rId5"/>
    <p:sldMasterId id="2147483782" r:id="rId6"/>
    <p:sldMasterId id="2147483816" r:id="rId7"/>
    <p:sldMasterId id="2147483851" r:id="rId8"/>
    <p:sldMasterId id="2147483889" r:id="rId9"/>
    <p:sldMasterId id="2147483922" r:id="rId10"/>
  </p:sldMasterIdLst>
  <p:notesMasterIdLst>
    <p:notesMasterId r:id="rId25"/>
  </p:notesMasterIdLst>
  <p:handoutMasterIdLst>
    <p:handoutMasterId r:id="rId26"/>
  </p:handoutMasterIdLst>
  <p:sldIdLst>
    <p:sldId id="462" r:id="rId11"/>
    <p:sldId id="955" r:id="rId12"/>
    <p:sldId id="263" r:id="rId13"/>
    <p:sldId id="274" r:id="rId14"/>
    <p:sldId id="275" r:id="rId15"/>
    <p:sldId id="957" r:id="rId16"/>
    <p:sldId id="264" r:id="rId17"/>
    <p:sldId id="266" r:id="rId18"/>
    <p:sldId id="267" r:id="rId19"/>
    <p:sldId id="268" r:id="rId20"/>
    <p:sldId id="273" r:id="rId21"/>
    <p:sldId id="269" r:id="rId22"/>
    <p:sldId id="270" r:id="rId23"/>
    <p:sldId id="271" r:id="rId24"/>
  </p:sldIdLst>
  <p:sldSz cx="12192000" cy="6858000"/>
  <p:notesSz cx="6794500" cy="9921875"/>
  <p:defaultTextStyle>
    <a:defPPr>
      <a:defRPr lang="en-GB"/>
    </a:defPPr>
    <a:lvl1pPr algn="l" rtl="0" fontAlgn="base">
      <a:spcBef>
        <a:spcPct val="0"/>
      </a:spcBef>
      <a:spcAft>
        <a:spcPct val="0"/>
      </a:spcAft>
      <a:defRPr sz="1000" kern="1200">
        <a:solidFill>
          <a:schemeClr val="tx1"/>
        </a:solidFill>
        <a:latin typeface="Segoe UI" charset="0"/>
        <a:ea typeface="+mn-ea"/>
        <a:cs typeface="+mn-cs"/>
      </a:defRPr>
    </a:lvl1pPr>
    <a:lvl2pPr marL="457200" algn="l" rtl="0" fontAlgn="base">
      <a:spcBef>
        <a:spcPct val="0"/>
      </a:spcBef>
      <a:spcAft>
        <a:spcPct val="0"/>
      </a:spcAft>
      <a:defRPr sz="1000" kern="1200">
        <a:solidFill>
          <a:schemeClr val="tx1"/>
        </a:solidFill>
        <a:latin typeface="Segoe UI" charset="0"/>
        <a:ea typeface="+mn-ea"/>
        <a:cs typeface="+mn-cs"/>
      </a:defRPr>
    </a:lvl2pPr>
    <a:lvl3pPr marL="914400" algn="l" rtl="0" fontAlgn="base">
      <a:spcBef>
        <a:spcPct val="0"/>
      </a:spcBef>
      <a:spcAft>
        <a:spcPct val="0"/>
      </a:spcAft>
      <a:defRPr sz="1000" kern="1200">
        <a:solidFill>
          <a:schemeClr val="tx1"/>
        </a:solidFill>
        <a:latin typeface="Segoe UI" charset="0"/>
        <a:ea typeface="+mn-ea"/>
        <a:cs typeface="+mn-cs"/>
      </a:defRPr>
    </a:lvl3pPr>
    <a:lvl4pPr marL="1371600" algn="l" rtl="0" fontAlgn="base">
      <a:spcBef>
        <a:spcPct val="0"/>
      </a:spcBef>
      <a:spcAft>
        <a:spcPct val="0"/>
      </a:spcAft>
      <a:defRPr sz="1000" kern="1200">
        <a:solidFill>
          <a:schemeClr val="tx1"/>
        </a:solidFill>
        <a:latin typeface="Segoe UI" charset="0"/>
        <a:ea typeface="+mn-ea"/>
        <a:cs typeface="+mn-cs"/>
      </a:defRPr>
    </a:lvl4pPr>
    <a:lvl5pPr marL="1828800" algn="l" rtl="0" fontAlgn="base">
      <a:spcBef>
        <a:spcPct val="0"/>
      </a:spcBef>
      <a:spcAft>
        <a:spcPct val="0"/>
      </a:spcAft>
      <a:defRPr sz="1000" kern="1200">
        <a:solidFill>
          <a:schemeClr val="tx1"/>
        </a:solidFill>
        <a:latin typeface="Segoe UI" charset="0"/>
        <a:ea typeface="+mn-ea"/>
        <a:cs typeface="+mn-cs"/>
      </a:defRPr>
    </a:lvl5pPr>
    <a:lvl6pPr marL="2286000" algn="l" defTabSz="914400" rtl="0" eaLnBrk="1" latinLnBrk="0" hangingPunct="1">
      <a:defRPr sz="1000" kern="1200">
        <a:solidFill>
          <a:schemeClr val="tx1"/>
        </a:solidFill>
        <a:latin typeface="Segoe UI" charset="0"/>
        <a:ea typeface="+mn-ea"/>
        <a:cs typeface="+mn-cs"/>
      </a:defRPr>
    </a:lvl6pPr>
    <a:lvl7pPr marL="2743200" algn="l" defTabSz="914400" rtl="0" eaLnBrk="1" latinLnBrk="0" hangingPunct="1">
      <a:defRPr sz="1000" kern="1200">
        <a:solidFill>
          <a:schemeClr val="tx1"/>
        </a:solidFill>
        <a:latin typeface="Segoe UI" charset="0"/>
        <a:ea typeface="+mn-ea"/>
        <a:cs typeface="+mn-cs"/>
      </a:defRPr>
    </a:lvl7pPr>
    <a:lvl8pPr marL="3200400" algn="l" defTabSz="914400" rtl="0" eaLnBrk="1" latinLnBrk="0" hangingPunct="1">
      <a:defRPr sz="1000" kern="1200">
        <a:solidFill>
          <a:schemeClr val="tx1"/>
        </a:solidFill>
        <a:latin typeface="Segoe UI" charset="0"/>
        <a:ea typeface="+mn-ea"/>
        <a:cs typeface="+mn-cs"/>
      </a:defRPr>
    </a:lvl8pPr>
    <a:lvl9pPr marL="3657600" algn="l" defTabSz="914400" rtl="0" eaLnBrk="1" latinLnBrk="0" hangingPunct="1">
      <a:defRPr sz="1000" kern="1200">
        <a:solidFill>
          <a:schemeClr val="tx1"/>
        </a:solidFill>
        <a:latin typeface="Segoe U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5">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FF004C"/>
    <a:srgbClr val="000000"/>
    <a:srgbClr val="6BBFA3"/>
    <a:srgbClr val="555454"/>
    <a:srgbClr val="B9CDE5"/>
    <a:srgbClr val="00519C"/>
    <a:srgbClr val="004F9F"/>
    <a:srgbClr val="0070C0"/>
    <a:srgbClr val="007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9" autoAdjust="0"/>
    <p:restoredTop sz="74069" autoAdjust="0"/>
  </p:normalViewPr>
  <p:slideViewPr>
    <p:cSldViewPr snapToGrid="0">
      <p:cViewPr varScale="1">
        <p:scale>
          <a:sx n="63" d="100"/>
          <a:sy n="63" d="100"/>
        </p:scale>
        <p:origin x="859" y="62"/>
      </p:cViewPr>
      <p:guideLst>
        <p:guide orient="horz" pos="2160"/>
        <p:guide pos="3840"/>
      </p:guideLst>
    </p:cSldViewPr>
  </p:slideViewPr>
  <p:outlineViewPr>
    <p:cViewPr>
      <p:scale>
        <a:sx n="33" d="100"/>
        <a:sy n="33" d="100"/>
      </p:scale>
      <p:origin x="0" y="762"/>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90" d="100"/>
          <a:sy n="90" d="100"/>
        </p:scale>
        <p:origin x="3856" y="192"/>
      </p:cViewPr>
      <p:guideLst>
        <p:guide orient="horz" pos="3125"/>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76971"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1"/>
                </a:solidFill>
                <a:latin typeface="Segoe UI" panose="020B0502040204020203" pitchFamily="34" charset="0"/>
                <a:cs typeface="Segoe UI" panose="020B0502040204020203" pitchFamily="34" charset="0"/>
              </a:rPr>
              <a:t>Edit course title here	</a:t>
            </a:r>
          </a:p>
        </p:txBody>
      </p:sp>
      <p:sp>
        <p:nvSpPr>
          <p:cNvPr id="5" name="TextBox 4"/>
          <p:cNvSpPr txBox="1"/>
          <p:nvPr/>
        </p:nvSpPr>
        <p:spPr>
          <a:xfrm>
            <a:off x="1033463"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1"/>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41197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Image Placeholder 3"/>
          <p:cNvSpPr>
            <a:spLocks noGrp="1" noRot="1" noChangeAspect="1"/>
          </p:cNvSpPr>
          <p:nvPr>
            <p:ph type="sldImg" idx="2"/>
          </p:nvPr>
        </p:nvSpPr>
        <p:spPr>
          <a:xfrm>
            <a:off x="570998" y="581025"/>
            <a:ext cx="5716003" cy="3216039"/>
          </a:xfrm>
          <a:prstGeom prst="rect">
            <a:avLst/>
          </a:prstGeom>
          <a:noFill/>
          <a:ln w="3175">
            <a:solidFill>
              <a:srgbClr val="555454"/>
            </a:solidFill>
          </a:ln>
        </p:spPr>
        <p:txBody>
          <a:bodyPr vert="horz" lIns="91440" tIns="45720" rIns="91440" bIns="45720" rtlCol="0" anchor="ctr"/>
          <a:lstStyle/>
          <a:p>
            <a:pPr lvl="0"/>
            <a:endParaRPr lang="en-GB" noProof="0"/>
          </a:p>
        </p:txBody>
      </p:sp>
      <p:sp>
        <p:nvSpPr>
          <p:cNvPr id="13" name="TextBox 12"/>
          <p:cNvSpPr txBox="1"/>
          <p:nvPr/>
        </p:nvSpPr>
        <p:spPr>
          <a:xfrm>
            <a:off x="576264"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4"/>
                </a:solidFill>
                <a:latin typeface="Segoe UI" panose="020B0502040204020203" pitchFamily="34" charset="0"/>
                <a:cs typeface="Segoe UI" panose="020B0502040204020203" pitchFamily="34" charset="0"/>
              </a:rPr>
              <a:t>Edit course title here</a:t>
            </a:r>
            <a:r>
              <a:rPr lang="en-GB" sz="1000" cap="all" spc="300" baseline="0" dirty="0">
                <a:solidFill>
                  <a:schemeClr val="accent1"/>
                </a:solidFill>
                <a:latin typeface="Segoe UI" panose="020B0502040204020203" pitchFamily="34" charset="0"/>
                <a:cs typeface="Segoe UI" panose="020B0502040204020203" pitchFamily="34" charset="0"/>
              </a:rPr>
              <a:t>	</a:t>
            </a:r>
          </a:p>
        </p:txBody>
      </p:sp>
      <p:sp>
        <p:nvSpPr>
          <p:cNvPr id="14" name="TextBox 13"/>
          <p:cNvSpPr txBox="1"/>
          <p:nvPr/>
        </p:nvSpPr>
        <p:spPr>
          <a:xfrm>
            <a:off x="892785"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4"/>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4"/>
              </a:solidFill>
              <a:latin typeface="Segoe UI" panose="020B0502040204020203" pitchFamily="34" charset="0"/>
              <a:cs typeface="Segoe UI" panose="020B0502040204020203" pitchFamily="34" charset="0"/>
            </a:endParaRPr>
          </a:p>
        </p:txBody>
      </p:sp>
      <p:sp>
        <p:nvSpPr>
          <p:cNvPr id="12" name="Notes Placeholder 4"/>
          <p:cNvSpPr>
            <a:spLocks noGrp="1"/>
          </p:cNvSpPr>
          <p:nvPr>
            <p:ph type="body" sz="quarter" idx="3"/>
          </p:nvPr>
        </p:nvSpPr>
        <p:spPr>
          <a:xfrm>
            <a:off x="570999" y="3952480"/>
            <a:ext cx="5716002" cy="546115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417443139"/>
      </p:ext>
    </p:extLst>
  </p:cSld>
  <p:clrMap bg1="lt1" tx1="dk1" bg2="lt2" tx2="dk2" accent1="accent1" accent2="accent2" accent3="accent3" accent4="accent4" accent5="accent5" accent6="accent6" hlink="hlink" folHlink="folHlink"/>
  <p:hf hdr="0" dt="0"/>
  <p:notesStyle>
    <a:lvl1pPr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1pPr>
    <a:lvl2pPr marL="447675" indent="952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2pPr>
    <a:lvl3pPr marL="9144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3pPr>
    <a:lvl4pPr marL="1343025" indent="2857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4pPr>
    <a:lvl5pPr marL="18288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141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644053" y="4278822"/>
            <a:ext cx="5642948" cy="5019055"/>
          </a:xfrm>
          <a:prstGeom prst="rect">
            <a:avLst/>
          </a:prstGeom>
        </p:spPr>
        <p:txBody>
          <a:bodyPr/>
          <a:lstStyle/>
          <a:p>
            <a:pPr defTabSz="767073">
              <a:tabLst/>
            </a:pPr>
            <a:r>
              <a:rPr lang="en-US" dirty="0"/>
              <a:t>JavaScript has two ways of marking a comment: </a:t>
            </a:r>
            <a:r>
              <a:rPr lang="en-US" dirty="0">
                <a:latin typeface="Lucida Console" pitchFamily="49" charset="0"/>
              </a:rPr>
              <a:t>//</a:t>
            </a:r>
            <a:r>
              <a:rPr lang="en-US" dirty="0"/>
              <a:t> starts a comment, which ends at the end of the current line; and multi-line comments, which can be created by inserting the comment text between </a:t>
            </a:r>
            <a:r>
              <a:rPr lang="en-US" dirty="0">
                <a:latin typeface="Lucida Console" pitchFamily="49" charset="0"/>
              </a:rPr>
              <a:t>/*</a:t>
            </a:r>
            <a:r>
              <a:rPr lang="en-US" dirty="0"/>
              <a:t> (start-comment</a:t>
            </a:r>
            <a:r>
              <a:rPr lang="en-US" dirty="0">
                <a:latin typeface="Courier New" pitchFamily="49" charset="0"/>
              </a:rPr>
              <a:t>)</a:t>
            </a:r>
            <a:r>
              <a:rPr lang="en-US" dirty="0"/>
              <a:t>and </a:t>
            </a:r>
            <a:r>
              <a:rPr lang="en-US" dirty="0">
                <a:latin typeface="Lucida Console" pitchFamily="49" charset="0"/>
              </a:rPr>
              <a:t>*/</a:t>
            </a:r>
            <a:r>
              <a:rPr lang="en-US" dirty="0"/>
              <a:t> </a:t>
            </a:r>
            <a:r>
              <a:rPr lang="en-US" dirty="0">
                <a:latin typeface="Courier New" pitchFamily="49" charset="0"/>
              </a:rPr>
              <a:t>(</a:t>
            </a:r>
            <a:r>
              <a:rPr lang="en-US" dirty="0"/>
              <a:t>end-comment). </a:t>
            </a:r>
          </a:p>
          <a:p>
            <a:pPr defTabSz="767073">
              <a:tabLst/>
            </a:pPr>
            <a:endParaRPr lang="en-US" dirty="0"/>
          </a:p>
          <a:p>
            <a:pPr defTabSz="767073">
              <a:tabLst/>
            </a:pPr>
            <a:r>
              <a:rPr lang="en-US" dirty="0"/>
              <a:t>Note that multi-line comments do not nest.  This typical debugging method will cause problems:</a:t>
            </a:r>
          </a:p>
          <a:p>
            <a:pPr defTabSz="767073">
              <a:tabLst/>
            </a:pPr>
            <a:r>
              <a:rPr lang="en-US" dirty="0">
                <a:latin typeface="Lucida Console" pitchFamily="49" charset="0"/>
              </a:rPr>
              <a:t>/*  something wrong in this function</a:t>
            </a:r>
          </a:p>
          <a:p>
            <a:pPr defTabSz="767073">
              <a:tabLst/>
            </a:pPr>
            <a:r>
              <a:rPr lang="en-US" dirty="0">
                <a:latin typeface="Lucida Console" pitchFamily="49" charset="0"/>
              </a:rPr>
              <a:t>    commented out temporarily to isolate the problem</a:t>
            </a:r>
          </a:p>
          <a:p>
            <a:pPr defTabSz="767073">
              <a:tabLst/>
            </a:pPr>
            <a:endParaRPr lang="en-US" dirty="0">
              <a:latin typeface="Courier New" pitchFamily="49" charset="0"/>
              <a:cs typeface="Courier New" pitchFamily="49" charset="0"/>
            </a:endParaRPr>
          </a:p>
          <a:p>
            <a:pPr defTabSz="767073">
              <a:tabLst/>
            </a:pPr>
            <a:r>
              <a:rPr lang="en-US" dirty="0">
                <a:latin typeface="Courier New" pitchFamily="49" charset="0"/>
                <a:cs typeface="Courier New" pitchFamily="49" charset="0"/>
              </a:rPr>
              <a:t>    function fred()</a:t>
            </a:r>
          </a:p>
          <a:p>
            <a:pPr defTabSz="767073">
              <a:tabLst/>
            </a:pPr>
            <a:r>
              <a:rPr lang="en-US" dirty="0">
                <a:latin typeface="Courier New" pitchFamily="49" charset="0"/>
                <a:cs typeface="Courier New" pitchFamily="49" charset="0"/>
              </a:rPr>
              <a:t>    {</a:t>
            </a:r>
          </a:p>
          <a:p>
            <a:pPr defTabSz="767073">
              <a:tabLst/>
            </a:pPr>
            <a:r>
              <a:rPr lang="en-US" dirty="0">
                <a:latin typeface="Courier New" pitchFamily="49" charset="0"/>
                <a:cs typeface="Courier New" pitchFamily="49" charset="0"/>
              </a:rPr>
              <a:t>       /* this function computes mortgage interest</a:t>
            </a:r>
          </a:p>
          <a:p>
            <a:pPr defTabSz="767073">
              <a:tabLst/>
            </a:pPr>
            <a:r>
              <a:rPr lang="en-US" dirty="0">
                <a:latin typeface="Courier New" pitchFamily="49" charset="0"/>
                <a:cs typeface="Courier New" pitchFamily="49" charset="0"/>
              </a:rPr>
              <a:t>       */</a:t>
            </a:r>
          </a:p>
          <a:p>
            <a:pPr defTabSz="767073">
              <a:tabLst/>
            </a:pPr>
            <a:r>
              <a:rPr lang="en-US" dirty="0">
                <a:latin typeface="Courier New" pitchFamily="49" charset="0"/>
                <a:cs typeface="Courier New" pitchFamily="49" charset="0"/>
              </a:rPr>
              <a:t>       x = ((y * 3) + 4 )/ 6.291 ^ 3.412</a:t>
            </a:r>
          </a:p>
          <a:p>
            <a:pPr defTabSz="767073">
              <a:tabLst/>
            </a:pPr>
            <a:r>
              <a:rPr lang="en-US" dirty="0">
                <a:latin typeface="Courier New" pitchFamily="49" charset="0"/>
                <a:cs typeface="Courier New" pitchFamily="49" charset="0"/>
              </a:rPr>
              <a:t>    }</a:t>
            </a:r>
          </a:p>
          <a:p>
            <a:pPr defTabSz="767073">
              <a:tabLst/>
            </a:pPr>
            <a:r>
              <a:rPr lang="en-US" dirty="0">
                <a:latin typeface="Courier New" pitchFamily="49" charset="0"/>
                <a:cs typeface="Courier New" pitchFamily="49" charset="0"/>
              </a:rPr>
              <a:t> </a:t>
            </a:r>
          </a:p>
          <a:p>
            <a:pPr defTabSz="767073">
              <a:tabLst/>
            </a:pPr>
            <a:r>
              <a:rPr lang="en-US" dirty="0">
                <a:latin typeface="Lucida Console" pitchFamily="49" charset="0"/>
              </a:rPr>
              <a:t>*/</a:t>
            </a:r>
          </a:p>
          <a:p>
            <a:pPr defTabSz="767073">
              <a:tabLst/>
            </a:pPr>
            <a:r>
              <a:rPr lang="en-US" dirty="0"/>
              <a:t>The first </a:t>
            </a:r>
            <a:r>
              <a:rPr lang="en-US" dirty="0">
                <a:latin typeface="Lucida Console" pitchFamily="49" charset="0"/>
              </a:rPr>
              <a:t>*/ </a:t>
            </a:r>
            <a:r>
              <a:rPr lang="en-US" dirty="0"/>
              <a:t>will close all comments.  The second</a:t>
            </a:r>
            <a:r>
              <a:rPr lang="en-US" dirty="0">
                <a:latin typeface="Lucida Console" pitchFamily="49" charset="0"/>
              </a:rPr>
              <a:t> */ </a:t>
            </a:r>
            <a:r>
              <a:rPr lang="en-US" dirty="0"/>
              <a:t>will be a syntax error.</a:t>
            </a:r>
          </a:p>
          <a:p>
            <a:pPr defTabSz="767073">
              <a:tabLst/>
            </a:pPr>
            <a:endParaRPr lang="en-US" dirty="0"/>
          </a:p>
          <a:p>
            <a:endParaRPr lang="en-GB" dirty="0"/>
          </a:p>
        </p:txBody>
      </p:sp>
    </p:spTree>
    <p:extLst>
      <p:ext uri="{BB962C8B-B14F-4D97-AF65-F5344CB8AC3E}">
        <p14:creationId xmlns:p14="http://schemas.microsoft.com/office/powerpoint/2010/main" val="2641472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761351" y="4827462"/>
            <a:ext cx="5642948" cy="5019055"/>
          </a:xfrm>
          <a:prstGeom prst="rect">
            <a:avLst/>
          </a:prstGeom>
        </p:spPr>
        <p:txBody>
          <a:bodyPr/>
          <a:lstStyle/>
          <a:p>
            <a:endParaRPr lang="en-GB" dirty="0"/>
          </a:p>
        </p:txBody>
      </p:sp>
    </p:spTree>
    <p:extLst>
      <p:ext uri="{BB962C8B-B14F-4D97-AF65-F5344CB8AC3E}">
        <p14:creationId xmlns:p14="http://schemas.microsoft.com/office/powerpoint/2010/main" val="3770207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761351" y="4827462"/>
            <a:ext cx="5642948" cy="5019055"/>
          </a:xfrm>
          <a:prstGeom prst="rect">
            <a:avLst/>
          </a:prstGeom>
        </p:spPr>
        <p:txBody>
          <a:bodyPr/>
          <a:lstStyle/>
          <a:p>
            <a:endParaRPr lang="en-US" dirty="0"/>
          </a:p>
        </p:txBody>
      </p:sp>
    </p:spTree>
    <p:extLst>
      <p:ext uri="{BB962C8B-B14F-4D97-AF65-F5344CB8AC3E}">
        <p14:creationId xmlns:p14="http://schemas.microsoft.com/office/powerpoint/2010/main" val="3096821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761351" y="4827462"/>
            <a:ext cx="5642948" cy="5019055"/>
          </a:xfrm>
          <a:prstGeom prst="rect">
            <a:avLst/>
          </a:prstGeom>
        </p:spPr>
        <p:txBody>
          <a:bodyPr/>
          <a:lstStyle/>
          <a:p>
            <a:endParaRPr lang="en-US" dirty="0"/>
          </a:p>
        </p:txBody>
      </p:sp>
    </p:spTree>
    <p:extLst>
      <p:ext uri="{BB962C8B-B14F-4D97-AF65-F5344CB8AC3E}">
        <p14:creationId xmlns:p14="http://schemas.microsoft.com/office/powerpoint/2010/main" val="2697002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644053" y="4238182"/>
            <a:ext cx="5642948" cy="5019055"/>
          </a:xfrm>
          <a:prstGeom prst="rect">
            <a:avLst/>
          </a:prstGeom>
        </p:spPr>
        <p:txBody>
          <a:bodyPr/>
          <a:lstStyle/>
          <a:p>
            <a:pPr>
              <a:spcBef>
                <a:spcPts val="0"/>
              </a:spcBef>
            </a:pPr>
            <a:r>
              <a:rPr lang="en-GB" dirty="0"/>
              <a:t>Whether you are here as a new web programmer or an old hand server guru forced to consider the front end in a different way because of those dashed, new fangled MVC approaches, JavaScript is a core part of any web</a:t>
            </a:r>
            <a:r>
              <a:rPr lang="en-GB" baseline="0" dirty="0"/>
              <a:t> developer’s arsenal. JavaScript is supported in almost every browser today and increasingly in a universal way;</a:t>
            </a:r>
            <a:r>
              <a:rPr lang="en-GB" dirty="0"/>
              <a:t> </a:t>
            </a:r>
            <a:r>
              <a:rPr lang="en-GB" baseline="0" dirty="0"/>
              <a:t>but, as we will see, older browsers cause us real issues with the way we code and what we can do.</a:t>
            </a:r>
          </a:p>
          <a:p>
            <a:pPr>
              <a:spcBef>
                <a:spcPts val="0"/>
              </a:spcBef>
            </a:pPr>
            <a:endParaRPr lang="en-GB" dirty="0"/>
          </a:p>
          <a:p>
            <a:pPr>
              <a:spcBef>
                <a:spcPts val="0"/>
              </a:spcBef>
            </a:pPr>
            <a:r>
              <a:rPr lang="en-GB" dirty="0"/>
              <a:t>JavaScript is a prototype-based scripting language that is dynamic, weakly typed and has first-class functions. It is a multi-paradigm language, supporting object-oriented, imperative, and functional programming styles.</a:t>
            </a:r>
          </a:p>
          <a:p>
            <a:pPr>
              <a:spcBef>
                <a:spcPts val="0"/>
              </a:spcBef>
            </a:pPr>
            <a:endParaRPr lang="en-GB" dirty="0"/>
          </a:p>
          <a:p>
            <a:pPr>
              <a:spcBef>
                <a:spcPts val="0"/>
              </a:spcBef>
            </a:pPr>
            <a:r>
              <a:rPr lang="en-GB" dirty="0"/>
              <a:t>JavaScript was formalised in the ECMAScript language standard and is primarily used in the form of client-side JavaScript, implemented as part of a Web browser in order to provide enhanced user interfaces and dynamic websites. This enables programmatic access to computational objects within a host environment. </a:t>
            </a:r>
          </a:p>
          <a:p>
            <a:pPr>
              <a:spcBef>
                <a:spcPts val="0"/>
              </a:spcBef>
            </a:pPr>
            <a:endParaRPr lang="en-GB" dirty="0"/>
          </a:p>
          <a:p>
            <a:pPr>
              <a:spcBef>
                <a:spcPts val="0"/>
              </a:spcBef>
            </a:pPr>
            <a:r>
              <a:rPr lang="en-GB" dirty="0"/>
              <a:t>In recent years, it has found usage in non-web programming architectures, such as Acrobat files and Windows 8 Metro applications, demonstrating the amazing versatility of this incredibly flexible and powerful language and server-side programming with tools such as Node.js.</a:t>
            </a:r>
          </a:p>
          <a:p>
            <a:endParaRPr lang="en-GB" dirty="0"/>
          </a:p>
          <a:p>
            <a:endParaRPr lang="en-GB" dirty="0"/>
          </a:p>
        </p:txBody>
      </p:sp>
    </p:spTree>
    <p:extLst>
      <p:ext uri="{BB962C8B-B14F-4D97-AF65-F5344CB8AC3E}">
        <p14:creationId xmlns:p14="http://schemas.microsoft.com/office/powerpoint/2010/main" val="107599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644053" y="4217862"/>
            <a:ext cx="5642948" cy="5019055"/>
          </a:xfrm>
          <a:prstGeom prst="rect">
            <a:avLst/>
          </a:prstGeom>
        </p:spPr>
        <p:txBody>
          <a:bodyPr/>
          <a:lstStyle/>
          <a:p>
            <a:r>
              <a:rPr lang="en-GB" dirty="0"/>
              <a:t>The 6th edition, officially known as ECMAScript 2015, was finalised in June 2015. This update adds significant new syntax for writing complex applications, including classes and modules, but defines them semantically in the same terms as ECMAScript 5 strict mode. Other new features include iterators and for/of loops, Python-style generators and generator expressions, arrow functions, binary data, typed arrays, collections (maps, sets and weak maps), promises, number and math enhancements, reflection, and proxies (metaprogramming for virtual objects and wrappers).</a:t>
            </a:r>
          </a:p>
        </p:txBody>
      </p:sp>
    </p:spTree>
    <p:extLst>
      <p:ext uri="{BB962C8B-B14F-4D97-AF65-F5344CB8AC3E}">
        <p14:creationId xmlns:p14="http://schemas.microsoft.com/office/powerpoint/2010/main" val="715642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437252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7849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644053" y="4278822"/>
            <a:ext cx="5642948" cy="5019055"/>
          </a:xfrm>
          <a:prstGeom prst="rect">
            <a:avLst/>
          </a:prstGeom>
        </p:spPr>
        <p:txBody>
          <a:bodyPr/>
          <a:lstStyle/>
          <a:p>
            <a:pPr>
              <a:spcBef>
                <a:spcPts val="0"/>
              </a:spcBef>
            </a:pPr>
            <a:r>
              <a:rPr lang="en-GB" dirty="0"/>
              <a:t>As we begin our journey with JavaScript, we will get a few things locked down in our brainboxes that will save us a lot of heartache and pain as the course goes on. </a:t>
            </a:r>
          </a:p>
          <a:p>
            <a:pPr>
              <a:spcBef>
                <a:spcPts val="0"/>
              </a:spcBef>
            </a:pPr>
            <a:endParaRPr lang="en-GB" dirty="0"/>
          </a:p>
          <a:p>
            <a:pPr>
              <a:spcBef>
                <a:spcPts val="0"/>
              </a:spcBef>
            </a:pPr>
            <a:r>
              <a:rPr lang="en-GB" dirty="0"/>
              <a:t>JavaScript is a case-sensitive language.</a:t>
            </a:r>
            <a:r>
              <a:rPr lang="en-GB" baseline="0" dirty="0"/>
              <a:t> Th</a:t>
            </a:r>
            <a:r>
              <a:rPr lang="en-GB" dirty="0"/>
              <a:t>is means…</a:t>
            </a:r>
          </a:p>
          <a:p>
            <a:pPr>
              <a:spcBef>
                <a:spcPts val="0"/>
              </a:spcBef>
            </a:pPr>
            <a:endParaRPr lang="en-GB" dirty="0"/>
          </a:p>
          <a:p>
            <a:pPr>
              <a:spcBef>
                <a:spcPts val="0"/>
              </a:spcBef>
            </a:pPr>
            <a:r>
              <a:rPr lang="en-GB" dirty="0">
                <a:latin typeface="Courier New"/>
                <a:cs typeface="Courier New"/>
              </a:rPr>
              <a:t> let numberOne = 5;</a:t>
            </a:r>
          </a:p>
          <a:p>
            <a:pPr>
              <a:spcBef>
                <a:spcPts val="0"/>
              </a:spcBef>
            </a:pPr>
            <a:r>
              <a:rPr lang="en-GB">
                <a:latin typeface="Courier New"/>
                <a:cs typeface="Courier New"/>
              </a:rPr>
              <a:t> let </a:t>
            </a:r>
            <a:r>
              <a:rPr lang="en-GB" dirty="0" err="1">
                <a:latin typeface="Courier New"/>
                <a:cs typeface="Courier New"/>
              </a:rPr>
              <a:t>NumberOne</a:t>
            </a:r>
            <a:r>
              <a:rPr lang="en-GB" dirty="0">
                <a:latin typeface="Courier New"/>
                <a:cs typeface="Courier New"/>
              </a:rPr>
              <a:t> = 5;</a:t>
            </a:r>
          </a:p>
          <a:p>
            <a:pPr>
              <a:spcBef>
                <a:spcPts val="0"/>
              </a:spcBef>
            </a:pPr>
            <a:endParaRPr lang="en-GB" dirty="0"/>
          </a:p>
          <a:p>
            <a:pPr>
              <a:spcBef>
                <a:spcPts val="0"/>
              </a:spcBef>
            </a:pPr>
            <a:r>
              <a:rPr lang="en-GB" dirty="0"/>
              <a:t>… actually creates two separate variables! This is a key fact to remember as you code</a:t>
            </a:r>
            <a:r>
              <a:rPr lang="en-GB" baseline="0" dirty="0"/>
              <a:t> –</a:t>
            </a:r>
            <a:r>
              <a:rPr lang="en-GB" dirty="0"/>
              <a:t> be careful as we move on in the development of our code. </a:t>
            </a:r>
          </a:p>
          <a:p>
            <a:pPr>
              <a:spcBef>
                <a:spcPts val="0"/>
              </a:spcBef>
            </a:pPr>
            <a:endParaRPr lang="en-GB" dirty="0"/>
          </a:p>
          <a:p>
            <a:pPr>
              <a:spcBef>
                <a:spcPts val="0"/>
              </a:spcBef>
            </a:pPr>
            <a:r>
              <a:rPr lang="en-GB" dirty="0"/>
              <a:t>JavaScript will work without a semicolon terminating the code in many situations, but this will also cause you real issues as the course draws to a conclusion and we discuss minificiation of script. Please try, therefore, to remember that every instruction needs to be terminated. </a:t>
            </a:r>
          </a:p>
        </p:txBody>
      </p:sp>
    </p:spTree>
    <p:extLst>
      <p:ext uri="{BB962C8B-B14F-4D97-AF65-F5344CB8AC3E}">
        <p14:creationId xmlns:p14="http://schemas.microsoft.com/office/powerpoint/2010/main" val="2550191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644053" y="4238182"/>
            <a:ext cx="5642948" cy="5019055"/>
          </a:xfrm>
          <a:prstGeom prst="rect">
            <a:avLst/>
          </a:prstGeom>
        </p:spPr>
        <p:txBody>
          <a:bodyPr/>
          <a:lstStyle/>
          <a:p>
            <a:pPr>
              <a:spcBef>
                <a:spcPts val="0"/>
              </a:spcBef>
            </a:pPr>
            <a:r>
              <a:rPr lang="en-GB" dirty="0"/>
              <a:t>The browser needs to know the data</a:t>
            </a:r>
            <a:r>
              <a:rPr lang="en-GB" baseline="0" dirty="0"/>
              <a:t> it is rendering is not just normal text and is actually JavaScript. We achieve this by using the &lt;script&gt; element. You may use as many script elements as you like on a page. Browsers today will assume that your script is client side JavaScript, if no further information is provided. </a:t>
            </a:r>
          </a:p>
          <a:p>
            <a:pPr>
              <a:spcBef>
                <a:spcPts val="0"/>
              </a:spcBef>
            </a:pPr>
            <a:endParaRPr lang="en-GB" dirty="0"/>
          </a:p>
          <a:p>
            <a:pPr>
              <a:spcBef>
                <a:spcPts val="0"/>
              </a:spcBef>
            </a:pPr>
            <a:r>
              <a:rPr lang="en-GB" dirty="0"/>
              <a:t>Script blocks are executed as soon as the browser reaches the code block in the page. The script will then be executed; we will see the importance of this concept as</a:t>
            </a:r>
            <a:r>
              <a:rPr lang="en-GB" baseline="0" dirty="0"/>
              <a:t> the course progresses.</a:t>
            </a:r>
            <a:endParaRPr lang="en-GB" dirty="0"/>
          </a:p>
        </p:txBody>
      </p:sp>
    </p:spTree>
    <p:extLst>
      <p:ext uri="{BB962C8B-B14F-4D97-AF65-F5344CB8AC3E}">
        <p14:creationId xmlns:p14="http://schemas.microsoft.com/office/powerpoint/2010/main" val="2506091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644053" y="4258502"/>
            <a:ext cx="5642948" cy="5019055"/>
          </a:xfrm>
          <a:prstGeom prst="rect">
            <a:avLst/>
          </a:prstGeom>
        </p:spPr>
        <p:txBody>
          <a:bodyPr/>
          <a:lstStyle/>
          <a:p>
            <a:r>
              <a:rPr lang="en-GB" dirty="0"/>
              <a:t>Everything</a:t>
            </a:r>
            <a:r>
              <a:rPr lang="en-GB" baseline="0" dirty="0"/>
              <a:t> said about inline script processing is also true for linked scripts. The key consideration when using external script references is with performance. Each script file is a separate request to the server for the file. On first request to the page, this can cause some lag in a page rendering. Older browser, IE 6 being a notable example, can only make two asynchronous</a:t>
            </a:r>
            <a:r>
              <a:rPr lang="en-GB" dirty="0"/>
              <a:t> </a:t>
            </a:r>
            <a:r>
              <a:rPr lang="en-GB" baseline="0" dirty="0"/>
              <a:t>file requests from a server at a time, so the page load can be uneven. Very often, you compact your files together to create a single script file to assist with this; we will see this strategy later in the course. </a:t>
            </a:r>
          </a:p>
          <a:p>
            <a:endParaRPr lang="en-GB" baseline="0" dirty="0"/>
          </a:p>
          <a:p>
            <a:r>
              <a:rPr lang="en-GB" baseline="0" dirty="0"/>
              <a:t>The big benefit of this strategy of external linking is that script to be used on multiple pages can be managed centrally, making site maintenance much simpler and, as per usual, with asset caching the initial first cost leads to a quicker load on subsequent visits. </a:t>
            </a:r>
            <a:endParaRPr lang="en-GB" dirty="0"/>
          </a:p>
        </p:txBody>
      </p:sp>
    </p:spTree>
    <p:extLst>
      <p:ext uri="{BB962C8B-B14F-4D97-AF65-F5344CB8AC3E}">
        <p14:creationId xmlns:p14="http://schemas.microsoft.com/office/powerpoint/2010/main" val="1755821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a:xfrm>
            <a:off x="761351" y="4827462"/>
            <a:ext cx="5642948" cy="5019055"/>
          </a:xfrm>
          <a:prstGeom prst="rect">
            <a:avLst/>
          </a:prstGeom>
        </p:spPr>
        <p:txBody>
          <a:bodyPr/>
          <a:lstStyle/>
          <a:p>
            <a:endParaRPr lang="en-GB" dirty="0"/>
          </a:p>
        </p:txBody>
      </p:sp>
    </p:spTree>
    <p:extLst>
      <p:ext uri="{BB962C8B-B14F-4D97-AF65-F5344CB8AC3E}">
        <p14:creationId xmlns:p14="http://schemas.microsoft.com/office/powerpoint/2010/main" val="1698062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36.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16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6.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26.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6.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A Template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14400" y="1063566"/>
            <a:ext cx="10364400" cy="2556000"/>
          </a:xfrm>
          <a:prstGeom prst="rect">
            <a:avLst/>
          </a:prstGeom>
        </p:spPr>
        <p:txBody>
          <a:bodyPr wrap="square" anchor="b" anchorCtr="0">
            <a:normAutofit/>
          </a:bodyPr>
          <a:lstStyle>
            <a:lvl1pPr marL="0" indent="0" algn="ctr">
              <a:defRPr sz="6000" b="0" i="0" baseline="0">
                <a:solidFill>
                  <a:srgbClr val="555454"/>
                </a:solidFill>
                <a:latin typeface="+mj-lt"/>
              </a:defRPr>
            </a:lvl1pPr>
          </a:lstStyle>
          <a:p>
            <a:r>
              <a:rPr lang="en-GB" noProof="0" dirty="0"/>
              <a:t>Insert module title</a:t>
            </a:r>
          </a:p>
        </p:txBody>
      </p:sp>
      <p:sp>
        <p:nvSpPr>
          <p:cNvPr id="7" name="Subtitle 2"/>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2E2D2C"/>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X</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15542" y="5734420"/>
            <a:ext cx="748759" cy="52710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a:srcRect l="2183" t="12360" r="26272" b="13969"/>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TextBox 13">
            <a:extLst>
              <a:ext uri="{FF2B5EF4-FFF2-40B4-BE49-F238E27FC236}">
                <a16:creationId xmlns:a16="http://schemas.microsoft.com/office/drawing/2014/main" id="{75CA18AC-8D40-4E4D-8133-F8794138479B}"/>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9659229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1659043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406793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924306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013229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750167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7604689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51974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776435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612986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670629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9" name="TextBox 8">
            <a:extLst>
              <a:ext uri="{FF2B5EF4-FFF2-40B4-BE49-F238E27FC236}">
                <a16:creationId xmlns:a16="http://schemas.microsoft.com/office/drawing/2014/main" id="{EACE7A31-7984-854F-B96F-E487C12E529B}"/>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5993792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2118190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941308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9463043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892639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501991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9867841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9775033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40919291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7805211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25702063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a:srcRect t="6959" b="2252"/>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
        <p:nvSpPr>
          <p:cNvPr id="7" name="TextBox 6">
            <a:extLst>
              <a:ext uri="{FF2B5EF4-FFF2-40B4-BE49-F238E27FC236}">
                <a16:creationId xmlns:a16="http://schemas.microsoft.com/office/drawing/2014/main" id="{194BDFBD-E529-8F4E-A206-614E11F194EC}"/>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94361122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1157174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445845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258624662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11180140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6350203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854279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652023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18977132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15627057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50404388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a:srcRect r="17291"/>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
        <p:nvSpPr>
          <p:cNvPr id="7" name="TextBox 6">
            <a:extLst>
              <a:ext uri="{FF2B5EF4-FFF2-40B4-BE49-F238E27FC236}">
                <a16:creationId xmlns:a16="http://schemas.microsoft.com/office/drawing/2014/main" id="{C577C74B-813C-E741-8F6F-FF8EE07FD7A5}"/>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7512068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592350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7296918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767550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54852297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18574860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64170814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8264177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058847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419547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114475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6" name="TextBox 15">
            <a:extLst>
              <a:ext uri="{FF2B5EF4-FFF2-40B4-BE49-F238E27FC236}">
                <a16:creationId xmlns:a16="http://schemas.microsoft.com/office/drawing/2014/main" id="{75886B91-086C-8841-A2A4-F1C6DC481C4C}"/>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0224683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30356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481216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670082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342772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566763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40961877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120308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4232573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1442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62825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E9B6AEAF-3212-014C-BC22-67B048718324}"/>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90879006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2770903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8136975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509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1730990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66337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6085409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6599025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74553656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8543744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419737180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Box 12">
            <a:extLst>
              <a:ext uri="{FF2B5EF4-FFF2-40B4-BE49-F238E27FC236}">
                <a16:creationId xmlns:a16="http://schemas.microsoft.com/office/drawing/2014/main" id="{7CE36062-B23F-834D-9A12-5DCEA2334E2D}"/>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97126995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54183282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4315003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09521039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p:nvPicPr>
        <p:blipFill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259354654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5159757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3595063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32876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14217703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61066114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0257591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C11F35E0-DBA2-504C-82AC-2713CFDD085D}"/>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2624080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8621235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351341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3017795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9850736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02296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8140896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7473232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3994707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4678774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0037967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
        <p:nvSpPr>
          <p:cNvPr id="7" name="TextBox 6">
            <a:extLst>
              <a:ext uri="{FF2B5EF4-FFF2-40B4-BE49-F238E27FC236}">
                <a16:creationId xmlns:a16="http://schemas.microsoft.com/office/drawing/2014/main" id="{66DA94C2-27B3-6149-BC85-B3E50EC2D1E7}"/>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41767039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14410717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82753906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081716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502609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768501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3668478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96724654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636322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866043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94673459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7" name="TextBox 6">
            <a:extLst>
              <a:ext uri="{FF2B5EF4-FFF2-40B4-BE49-F238E27FC236}">
                <a16:creationId xmlns:a16="http://schemas.microsoft.com/office/drawing/2014/main" id="{7D4FAF79-17C8-6B46-A7D8-BD2EE547B967}"/>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16776533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0590366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42324319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05821408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024742847"/>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417651827"/>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121164066"/>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9552987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9438427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2590450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7645439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ontserrat" panose="00000500000000000000" pitchFamily="2" charset="0"/>
              </a:defRPr>
            </a:lvl1pPr>
            <a:lvl2pPr marL="742950" indent="-285750">
              <a:spcBef>
                <a:spcPts val="600"/>
              </a:spcBef>
              <a:spcAft>
                <a:spcPts val="600"/>
              </a:spcAft>
              <a:buClr>
                <a:schemeClr val="tx1"/>
              </a:buClr>
              <a:buFont typeface="Arial" panose="020B0604020202020204" pitchFamily="34" charset="0"/>
              <a:buChar char="•"/>
              <a:defRPr sz="1800" baseline="0">
                <a:latin typeface="Montserrat" panose="00000500000000000000" pitchFamily="2" charset="0"/>
              </a:defRPr>
            </a:lvl2pPr>
            <a:lvl3pPr marL="1143000" indent="-228600">
              <a:spcBef>
                <a:spcPts val="600"/>
              </a:spcBef>
              <a:spcAft>
                <a:spcPts val="600"/>
              </a:spcAft>
              <a:buClr>
                <a:schemeClr val="tx1"/>
              </a:buClr>
              <a:buFont typeface="Arial" panose="020B0604020202020204" pitchFamily="34" charset="0"/>
              <a:buChar char="•"/>
              <a:defRPr sz="1800" baseline="0">
                <a:latin typeface="Montserrat" panose="00000500000000000000" pitchFamily="2" charset="0"/>
              </a:defRPr>
            </a:lvl3pPr>
            <a:lvl4pPr marL="1600200" indent="-228600">
              <a:spcBef>
                <a:spcPts val="600"/>
              </a:spcBef>
              <a:spcAft>
                <a:spcPts val="600"/>
              </a:spcAft>
              <a:buClr>
                <a:schemeClr val="tx1"/>
              </a:buClr>
              <a:buFont typeface="Arial" panose="020B0604020202020204" pitchFamily="34" charset="0"/>
              <a:buChar char="•"/>
              <a:defRPr sz="1800" baseline="0">
                <a:latin typeface="Montserrat" panose="00000500000000000000" pitchFamily="2" charset="0"/>
              </a:defRPr>
            </a:lvl4pPr>
            <a:lvl5pPr marL="2057400" indent="-228600">
              <a:spcBef>
                <a:spcPts val="600"/>
              </a:spcBef>
              <a:spcAft>
                <a:spcPts val="600"/>
              </a:spcAft>
              <a:buClr>
                <a:schemeClr val="tx1"/>
              </a:buClr>
              <a:buFont typeface="Arial" panose="020B0604020202020204" pitchFamily="34" charset="0"/>
              <a:buChar char="•"/>
              <a:defRPr sz="1800" baseline="0">
                <a:latin typeface="Montserrat" panose="00000500000000000000" pitchFamily="2"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hasCustomPrompt="1"/>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6" name="Graphic 31">
            <a:extLst>
              <a:ext uri="{FF2B5EF4-FFF2-40B4-BE49-F238E27FC236}">
                <a16:creationId xmlns:a16="http://schemas.microsoft.com/office/drawing/2014/main" id="{B11E8A7C-9012-4A04-BA4B-65D991B997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Box 13">
            <a:extLst>
              <a:ext uri="{FF2B5EF4-FFF2-40B4-BE49-F238E27FC236}">
                <a16:creationId xmlns:a16="http://schemas.microsoft.com/office/drawing/2014/main" id="{0629B2C9-ADB5-7C4E-8613-59775CD570C5}"/>
              </a:ext>
            </a:extLst>
          </p:cNvPr>
          <p:cNvSpPr txBox="1"/>
          <p:nvPr userDrawn="1"/>
        </p:nvSpPr>
        <p:spPr>
          <a:xfrm>
            <a:off x="5046565" y="6526066"/>
            <a:ext cx="67612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900" b="0" i="0" kern="1200">
                <a:solidFill>
                  <a:schemeClr val="tx1"/>
                </a:solidFill>
                <a:effectLst/>
                <a:latin typeface="+mn-lt"/>
                <a:ea typeface="+mn-ea"/>
                <a:cs typeface="+mn-cs"/>
              </a:rPr>
              <a:t>"</a:t>
            </a:r>
            <a:r>
              <a:rPr lang="en-GB" sz="900" b="0" i="1" kern="1200">
                <a:solidFill>
                  <a:schemeClr val="tx1"/>
                </a:solidFill>
                <a:effectLst/>
                <a:latin typeface="+mn-lt"/>
                <a:ea typeface="+mn-ea"/>
                <a:cs typeface="+mn-cs"/>
              </a:rPr>
              <a:t>Based </a:t>
            </a:r>
            <a:r>
              <a:rPr lang="en-GB" sz="800" b="0" i="1" kern="1200">
                <a:solidFill>
                  <a:schemeClr val="tx1"/>
                </a:solidFill>
                <a:effectLst/>
                <a:latin typeface="+mn-lt"/>
                <a:ea typeface="+mn-ea"/>
                <a:cs typeface="+mn-cs"/>
              </a:rPr>
              <a:t>upon</a:t>
            </a:r>
            <a:r>
              <a:rPr lang="en-GB" sz="900" b="0" i="1" kern="1200">
                <a:solidFill>
                  <a:schemeClr val="tx1"/>
                </a:solidFill>
                <a:effectLst/>
                <a:latin typeface="+mn-lt"/>
                <a:ea typeface="+mn-ea"/>
                <a:cs typeface="+mn-cs"/>
              </a:rPr>
              <a:t> AXELOS® MSP® materials. Material is used under licence from AXELOS Limited. All rights reserved."</a:t>
            </a:r>
            <a:endParaRPr lang="en-GB" sz="900" b="0" i="0" kern="1200">
              <a:solidFill>
                <a:schemeClr val="tx1"/>
              </a:solidFill>
              <a:effectLst/>
              <a:latin typeface="+mn-lt"/>
              <a:ea typeface="+mn-ea"/>
              <a:cs typeface="+mn-cs"/>
            </a:endParaRPr>
          </a:p>
          <a:p>
            <a:pPr algn="l"/>
            <a:endParaRPr lang="en-US" sz="1050"/>
          </a:p>
        </p:txBody>
      </p:sp>
    </p:spTree>
    <p:extLst>
      <p:ext uri="{BB962C8B-B14F-4D97-AF65-F5344CB8AC3E}">
        <p14:creationId xmlns:p14="http://schemas.microsoft.com/office/powerpoint/2010/main" val="27415211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513301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37394120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ontserrat" panose="00000500000000000000" pitchFamily="2" charset="0"/>
              </a:defRPr>
            </a:lvl1pPr>
            <a:lvl2pPr marL="742950" indent="-285750">
              <a:spcBef>
                <a:spcPts val="600"/>
              </a:spcBef>
              <a:spcAft>
                <a:spcPts val="600"/>
              </a:spcAft>
              <a:buClr>
                <a:schemeClr val="tx1"/>
              </a:buClr>
              <a:buFont typeface="Arial" panose="020B0604020202020204" pitchFamily="34" charset="0"/>
              <a:buChar char="•"/>
              <a:defRPr sz="1800" baseline="0">
                <a:latin typeface="Montserrat" panose="00000500000000000000" pitchFamily="2" charset="0"/>
              </a:defRPr>
            </a:lvl2pPr>
            <a:lvl3pPr marL="1143000" indent="-228600">
              <a:spcBef>
                <a:spcPts val="600"/>
              </a:spcBef>
              <a:spcAft>
                <a:spcPts val="600"/>
              </a:spcAft>
              <a:buClr>
                <a:schemeClr val="tx1"/>
              </a:buClr>
              <a:buFont typeface="Arial" panose="020B0604020202020204" pitchFamily="34" charset="0"/>
              <a:buChar char="•"/>
              <a:defRPr sz="1800" baseline="0">
                <a:latin typeface="Montserrat" panose="00000500000000000000" pitchFamily="2" charset="0"/>
              </a:defRPr>
            </a:lvl3pPr>
            <a:lvl4pPr marL="1600200" indent="-228600">
              <a:spcBef>
                <a:spcPts val="600"/>
              </a:spcBef>
              <a:spcAft>
                <a:spcPts val="600"/>
              </a:spcAft>
              <a:buClr>
                <a:schemeClr val="tx1"/>
              </a:buClr>
              <a:buFont typeface="Arial" panose="020B0604020202020204" pitchFamily="34" charset="0"/>
              <a:buChar char="•"/>
              <a:defRPr sz="1800" baseline="0">
                <a:latin typeface="Montserrat" panose="00000500000000000000" pitchFamily="2" charset="0"/>
              </a:defRPr>
            </a:lvl4pPr>
            <a:lvl5pPr marL="2057400" indent="-228600">
              <a:spcBef>
                <a:spcPts val="600"/>
              </a:spcBef>
              <a:spcAft>
                <a:spcPts val="600"/>
              </a:spcAft>
              <a:buClr>
                <a:schemeClr val="tx1"/>
              </a:buClr>
              <a:buFont typeface="Arial" panose="020B0604020202020204" pitchFamily="34" charset="0"/>
              <a:buChar char="•"/>
              <a:defRPr sz="1800" baseline="0">
                <a:latin typeface="Montserrat" panose="00000500000000000000" pitchFamily="2"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hasCustomPrompt="1"/>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4050"/>
                </a:solidFill>
                <a:latin typeface="Krana Fat B" panose="00000B00000000000000" pitchFamily="50" charset="0"/>
              </a:defRPr>
            </a:lvl1pPr>
          </a:lstStyle>
          <a:p>
            <a:r>
              <a:rPr lang="en-US" noProof="0" dirty="0"/>
              <a:t>Click To Edit Master Title Style</a:t>
            </a:r>
            <a:endParaRPr lang="en-GB" noProof="0" dirty="0"/>
          </a:p>
        </p:txBody>
      </p:sp>
      <p:pic>
        <p:nvPicPr>
          <p:cNvPr id="6" name="Graphic 31">
            <a:extLst>
              <a:ext uri="{FF2B5EF4-FFF2-40B4-BE49-F238E27FC236}">
                <a16:creationId xmlns:a16="http://schemas.microsoft.com/office/drawing/2014/main" id="{B11E8A7C-9012-4A04-BA4B-65D991B9978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270424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9681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1788214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Box 12">
            <a:extLst>
              <a:ext uri="{FF2B5EF4-FFF2-40B4-BE49-F238E27FC236}">
                <a16:creationId xmlns:a16="http://schemas.microsoft.com/office/drawing/2014/main" id="{BC87DF22-6888-3E4C-8292-953E4DE5EB16}"/>
              </a:ext>
            </a:extLst>
          </p:cNvPr>
          <p:cNvSpPr txBox="1"/>
          <p:nvPr userDrawn="1"/>
        </p:nvSpPr>
        <p:spPr>
          <a:xfrm>
            <a:off x="5046565" y="6526066"/>
            <a:ext cx="67612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5817819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Box 11">
            <a:extLst>
              <a:ext uri="{FF2B5EF4-FFF2-40B4-BE49-F238E27FC236}">
                <a16:creationId xmlns:a16="http://schemas.microsoft.com/office/drawing/2014/main" id="{DC2B589F-F71E-C94E-9735-ABA0C5658A07}"/>
              </a:ext>
            </a:extLst>
          </p:cNvPr>
          <p:cNvSpPr txBox="1"/>
          <p:nvPr userDrawn="1"/>
        </p:nvSpPr>
        <p:spPr>
          <a:xfrm>
            <a:off x="5046565" y="6526066"/>
            <a:ext cx="67612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1402104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6324737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14" name="TextBox 13">
            <a:extLst>
              <a:ext uri="{FF2B5EF4-FFF2-40B4-BE49-F238E27FC236}">
                <a16:creationId xmlns:a16="http://schemas.microsoft.com/office/drawing/2014/main" id="{9CC5578E-A1F7-7044-8523-A2EAEF1F4701}"/>
              </a:ext>
            </a:extLst>
          </p:cNvPr>
          <p:cNvSpPr txBox="1"/>
          <p:nvPr userDrawn="1"/>
        </p:nvSpPr>
        <p:spPr>
          <a:xfrm>
            <a:off x="5046565" y="6526066"/>
            <a:ext cx="67612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24119390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44495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097009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1507533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A Template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114048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cs typeface="Arial" panose="020B0604020202020204" pitchFamily="34" charset="0"/>
              </a:defRPr>
            </a:lvl1pPr>
            <a:lvl2pPr marL="742950" indent="-285750">
              <a:spcAft>
                <a:spcPts val="600"/>
              </a:spcAft>
              <a:buClr>
                <a:schemeClr val="tx1"/>
              </a:buClr>
              <a:buFont typeface="Arial" panose="020B0604020202020204" pitchFamily="34" charset="0"/>
              <a:buChar char="•"/>
              <a:defRPr sz="1800" baseline="0">
                <a:latin typeface="+mn-lt"/>
                <a:cs typeface="Arial" panose="020B0604020202020204" pitchFamily="34" charset="0"/>
              </a:defRPr>
            </a:lvl2pPr>
            <a:lvl3pPr marL="11430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3pPr>
            <a:lvl4pPr marL="16002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4pPr>
            <a:lvl5pPr marL="20574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6042898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8253860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770016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85470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
        <p:nvSpPr>
          <p:cNvPr id="10" name="TextBox 9">
            <a:extLst>
              <a:ext uri="{FF2B5EF4-FFF2-40B4-BE49-F238E27FC236}">
                <a16:creationId xmlns:a16="http://schemas.microsoft.com/office/drawing/2014/main" id="{5C8CB7E9-7BA7-FC49-B942-3756135C3367}"/>
              </a:ext>
            </a:extLst>
          </p:cNvPr>
          <p:cNvSpPr txBox="1"/>
          <p:nvPr userDrawn="1"/>
        </p:nvSpPr>
        <p:spPr>
          <a:xfrm>
            <a:off x="385650" y="6445324"/>
            <a:ext cx="39789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52515791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5" name="TextBox 14">
            <a:extLst>
              <a:ext uri="{FF2B5EF4-FFF2-40B4-BE49-F238E27FC236}">
                <a16:creationId xmlns:a16="http://schemas.microsoft.com/office/drawing/2014/main" id="{BF074E90-CABE-5B41-A750-D91A531D2491}"/>
              </a:ext>
            </a:extLst>
          </p:cNvPr>
          <p:cNvSpPr txBox="1"/>
          <p:nvPr userDrawn="1"/>
        </p:nvSpPr>
        <p:spPr>
          <a:xfrm>
            <a:off x="385650" y="6445324"/>
            <a:ext cx="3366218"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7323924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0" name="TextBox 9">
            <a:extLst>
              <a:ext uri="{FF2B5EF4-FFF2-40B4-BE49-F238E27FC236}">
                <a16:creationId xmlns:a16="http://schemas.microsoft.com/office/drawing/2014/main" id="{E2CC11DC-6C6A-1445-8A60-DD695E79B715}"/>
              </a:ext>
            </a:extLst>
          </p:cNvPr>
          <p:cNvSpPr txBox="1"/>
          <p:nvPr userDrawn="1"/>
        </p:nvSpPr>
        <p:spPr>
          <a:xfrm>
            <a:off x="385650" y="6445324"/>
            <a:ext cx="348876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1067491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5" name="TextBox 14">
            <a:extLst>
              <a:ext uri="{FF2B5EF4-FFF2-40B4-BE49-F238E27FC236}">
                <a16:creationId xmlns:a16="http://schemas.microsoft.com/office/drawing/2014/main" id="{19784AB7-CD53-564C-B61E-037944DCEAC3}"/>
              </a:ext>
            </a:extLst>
          </p:cNvPr>
          <p:cNvSpPr txBox="1"/>
          <p:nvPr userDrawn="1"/>
        </p:nvSpPr>
        <p:spPr>
          <a:xfrm>
            <a:off x="385650" y="6155704"/>
            <a:ext cx="1902655" cy="558980"/>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0588973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3" name="TextBox 12">
            <a:extLst>
              <a:ext uri="{FF2B5EF4-FFF2-40B4-BE49-F238E27FC236}">
                <a16:creationId xmlns:a16="http://schemas.microsoft.com/office/drawing/2014/main" id="{0565BAFA-C96B-4D4F-A885-B4D27ADCCA4D}"/>
              </a:ext>
            </a:extLst>
          </p:cNvPr>
          <p:cNvSpPr txBox="1"/>
          <p:nvPr userDrawn="1"/>
        </p:nvSpPr>
        <p:spPr>
          <a:xfrm>
            <a:off x="385650" y="6155704"/>
            <a:ext cx="1902655" cy="558980"/>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0784117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5" name="TextBox 14">
            <a:extLst>
              <a:ext uri="{FF2B5EF4-FFF2-40B4-BE49-F238E27FC236}">
                <a16:creationId xmlns:a16="http://schemas.microsoft.com/office/drawing/2014/main" id="{BB419560-9067-804E-A7D6-0F174ABB97AA}"/>
              </a:ext>
            </a:extLst>
          </p:cNvPr>
          <p:cNvSpPr txBox="1"/>
          <p:nvPr userDrawn="1"/>
        </p:nvSpPr>
        <p:spPr>
          <a:xfrm>
            <a:off x="373063" y="6480175"/>
            <a:ext cx="3601888" cy="24765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6375928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Rectangle 9"/>
          <p:cNvSpPr/>
          <p:nvPr userDrawn="1"/>
        </p:nvSpPr>
        <p:spPr>
          <a:xfrm>
            <a:off x="6078034" y="1930402"/>
            <a:ext cx="45719" cy="45450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1363807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9037"/>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extBox 6">
            <a:extLst>
              <a:ext uri="{FF2B5EF4-FFF2-40B4-BE49-F238E27FC236}">
                <a16:creationId xmlns:a16="http://schemas.microsoft.com/office/drawing/2014/main" id="{7EDCEA09-FC98-8247-A769-95692BB0AA28}"/>
              </a:ext>
            </a:extLst>
          </p:cNvPr>
          <p:cNvSpPr txBox="1"/>
          <p:nvPr userDrawn="1"/>
        </p:nvSpPr>
        <p:spPr>
          <a:xfrm>
            <a:off x="712341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07590292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a:srcRect l="42087" t="3861" r="408" b="27103"/>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extBox 6">
            <a:extLst>
              <a:ext uri="{FF2B5EF4-FFF2-40B4-BE49-F238E27FC236}">
                <a16:creationId xmlns:a16="http://schemas.microsoft.com/office/drawing/2014/main" id="{CC9B000C-17FE-FF44-A10F-94E9AE10A849}"/>
              </a:ext>
            </a:extLst>
          </p:cNvPr>
          <p:cNvSpPr txBox="1"/>
          <p:nvPr userDrawn="1"/>
        </p:nvSpPr>
        <p:spPr>
          <a:xfrm>
            <a:off x="712341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156552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1CD73DB1-8FDF-5049-9952-676168B8B237}"/>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1074250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AB65F72A-0979-624C-83E4-97B691937D10}"/>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3451215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
        <p:nvSpPr>
          <p:cNvPr id="10" name="TextBox 9">
            <a:extLst>
              <a:ext uri="{FF2B5EF4-FFF2-40B4-BE49-F238E27FC236}">
                <a16:creationId xmlns:a16="http://schemas.microsoft.com/office/drawing/2014/main" id="{D96CC39E-E64C-1F45-84BB-FEB17C7ADA40}"/>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24336156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A9859814-B82A-484B-849A-B804D60BF9CF}"/>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32215212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a:t>THANK YOU</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008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2E42C3AD-E131-E84A-B4A6-F4C9E9C04B29}"/>
              </a:ext>
            </a:extLst>
          </p:cNvPr>
          <p:cNvSpPr txBox="1"/>
          <p:nvPr userDrawn="1"/>
        </p:nvSpPr>
        <p:spPr>
          <a:xfrm>
            <a:off x="385300"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06552810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a:srcRect l="1443" t="5386" r="21743" b="16011"/>
          <a:stretch/>
        </p:blipFill>
        <p:spPr>
          <a:xfrm>
            <a:off x="2143053" y="0"/>
            <a:ext cx="10048947"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a:t>THANK YOU</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199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2F1F6FF9-B4AD-D846-A57B-195F195B30EA}"/>
              </a:ext>
            </a:extLst>
          </p:cNvPr>
          <p:cNvSpPr txBox="1"/>
          <p:nvPr userDrawn="1"/>
        </p:nvSpPr>
        <p:spPr>
          <a:xfrm>
            <a:off x="385300"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54121682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Blue 1">
    <p:bg>
      <p:bgPr>
        <a:solidFill>
          <a:srgbClr val="28CFF9"/>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91250" y="-1"/>
            <a:ext cx="5300749" cy="6887911"/>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norm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2400" b="1"/>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5710699" cy="2277604"/>
          </a:xfrm>
        </p:spPr>
        <p:txBody>
          <a:bodyPr anchor="ctr" anchorCtr="0">
            <a:noAutofit/>
          </a:bodyPr>
          <a:lstStyle>
            <a:lvl1pPr algn="l">
              <a:lnSpc>
                <a:spcPct val="100000"/>
              </a:lnSpc>
              <a:defRPr sz="3600" cap="all" baseline="0"/>
            </a:lvl1pPr>
          </a:lstStyle>
          <a:p>
            <a:r>
              <a:rPr lang="en-US" noProof="0"/>
              <a:t>CLICK TO EDIT TITLE</a:t>
            </a:r>
            <a:endParaRPr lang="en-GB" noProof="0"/>
          </a:p>
        </p:txBody>
      </p:sp>
      <p:pic>
        <p:nvPicPr>
          <p:cNvPr id="18" name="Graphic 29">
            <a:extLst>
              <a:ext uri="{FF2B5EF4-FFF2-40B4-BE49-F238E27FC236}">
                <a16:creationId xmlns:a16="http://schemas.microsoft.com/office/drawing/2014/main" id="{572E6A4A-143B-E94B-A1BF-29C50E635AE7}"/>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9" r="-169"/>
          <a:stretch/>
        </p:blipFill>
        <p:spPr>
          <a:xfrm>
            <a:off x="349135" y="532015"/>
            <a:ext cx="2119745" cy="1230283"/>
          </a:xfrm>
          <a:prstGeom prst="rect">
            <a:avLst/>
          </a:prstGeom>
        </p:spPr>
      </p:pic>
      <p:sp>
        <p:nvSpPr>
          <p:cNvPr id="19" name="TextBox 18">
            <a:extLst>
              <a:ext uri="{FF2B5EF4-FFF2-40B4-BE49-F238E27FC236}">
                <a16:creationId xmlns:a16="http://schemas.microsoft.com/office/drawing/2014/main" id="{C8C51908-2CFA-9C47-879C-4866468D00DA}"/>
              </a:ext>
            </a:extLst>
          </p:cNvPr>
          <p:cNvSpPr txBox="1"/>
          <p:nvPr userDrawn="1"/>
        </p:nvSpPr>
        <p:spPr>
          <a:xfrm>
            <a:off x="385300"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27363937"/>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pic>
        <p:nvPicPr>
          <p:cNvPr id="9" name="Graphic 31">
            <a:extLst>
              <a:ext uri="{FF2B5EF4-FFF2-40B4-BE49-F238E27FC236}">
                <a16:creationId xmlns:a16="http://schemas.microsoft.com/office/drawing/2014/main" id="{476C6A7F-6674-45D6-BF40-0E83426180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34059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53868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extBox 4">
            <a:extLst>
              <a:ext uri="{FF2B5EF4-FFF2-40B4-BE49-F238E27FC236}">
                <a16:creationId xmlns:a16="http://schemas.microsoft.com/office/drawing/2014/main" id="{E947CF67-207B-8E41-B35A-D70862BF499C}"/>
              </a:ext>
            </a:extLst>
          </p:cNvPr>
          <p:cNvSpPr txBox="1"/>
          <p:nvPr userDrawn="1"/>
        </p:nvSpPr>
        <p:spPr>
          <a:xfrm>
            <a:off x="4327302" y="6513029"/>
            <a:ext cx="7390216" cy="17825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67149269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
        <p:nvSpPr>
          <p:cNvPr id="5" name="TextBox 4">
            <a:extLst>
              <a:ext uri="{FF2B5EF4-FFF2-40B4-BE49-F238E27FC236}">
                <a16:creationId xmlns:a16="http://schemas.microsoft.com/office/drawing/2014/main" id="{D5D39815-120C-BE40-A675-E1F890791920}"/>
              </a:ext>
            </a:extLst>
          </p:cNvPr>
          <p:cNvSpPr txBox="1"/>
          <p:nvPr userDrawn="1"/>
        </p:nvSpPr>
        <p:spPr>
          <a:xfrm>
            <a:off x="339971" y="6513029"/>
            <a:ext cx="7390216" cy="17825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395148771"/>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
        <p:nvSpPr>
          <p:cNvPr id="8" name="TextBox 7">
            <a:extLst>
              <a:ext uri="{FF2B5EF4-FFF2-40B4-BE49-F238E27FC236}">
                <a16:creationId xmlns:a16="http://schemas.microsoft.com/office/drawing/2014/main" id="{1C908546-BDF2-7842-8B0E-F51C391E0B75}"/>
              </a:ext>
            </a:extLst>
          </p:cNvPr>
          <p:cNvSpPr txBox="1"/>
          <p:nvPr userDrawn="1"/>
        </p:nvSpPr>
        <p:spPr>
          <a:xfrm>
            <a:off x="6096000" y="6513028"/>
            <a:ext cx="4999348" cy="27427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0859124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a:t>CLICK TO EDIT MASTER TITLE STYLE</a:t>
            </a:r>
            <a:endParaRPr lang="en-GB" noProof="0"/>
          </a:p>
        </p:txBody>
      </p:sp>
      <p:sp>
        <p:nvSpPr>
          <p:cNvPr id="4" name="TextBox 3">
            <a:extLst>
              <a:ext uri="{FF2B5EF4-FFF2-40B4-BE49-F238E27FC236}">
                <a16:creationId xmlns:a16="http://schemas.microsoft.com/office/drawing/2014/main" id="{98A6C8F6-08FA-D94A-86C6-95F3C27A168D}"/>
              </a:ext>
            </a:extLst>
          </p:cNvPr>
          <p:cNvSpPr txBox="1"/>
          <p:nvPr userDrawn="1"/>
        </p:nvSpPr>
        <p:spPr>
          <a:xfrm>
            <a:off x="376238" y="6513029"/>
            <a:ext cx="7390216" cy="17825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41373875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574708576"/>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pic>
        <p:nvPicPr>
          <p:cNvPr id="6" name="Graphic 31">
            <a:extLst>
              <a:ext uri="{FF2B5EF4-FFF2-40B4-BE49-F238E27FC236}">
                <a16:creationId xmlns:a16="http://schemas.microsoft.com/office/drawing/2014/main" id="{F8F34888-CD47-4E37-9DA3-6B816AC25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537341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2436685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4119249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p:nvPicPr>
        <p:blipFill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89875467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QA Template_2_Picture Pag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0" y="0"/>
            <a:ext cx="4699322" cy="6858000"/>
          </a:xfrm>
        </p:spPr>
        <p:txBody>
          <a:bodyPr anchor="t" anchorCtr="0">
            <a:noAutofit/>
          </a:bodyPr>
          <a:lstStyle>
            <a:lvl1pPr marL="0" indent="0" algn="l">
              <a:buNone/>
              <a:defRPr baseline="0"/>
            </a:lvl1pPr>
          </a:lstStyle>
          <a:p>
            <a:r>
              <a:rPr lang="en-GB" dirty="0"/>
              <a:t>Use images from the photography folder from the Central Repository&gt;image library on CWS</a:t>
            </a:r>
          </a:p>
        </p:txBody>
      </p:sp>
      <p:sp>
        <p:nvSpPr>
          <p:cNvPr id="11" name="Rectangle 10"/>
          <p:cNvSpPr/>
          <p:nvPr userDrawn="1"/>
        </p:nvSpPr>
        <p:spPr>
          <a:xfrm>
            <a:off x="4694821" y="0"/>
            <a:ext cx="7497179" cy="6858000"/>
          </a:xfrm>
          <a:prstGeom prst="rect">
            <a:avLst/>
          </a:prstGeom>
          <a:solidFill>
            <a:srgbClr val="00519C">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userDrawn="1"/>
        </p:nvSpPr>
        <p:spPr>
          <a:xfrm>
            <a:off x="5067093" y="0"/>
            <a:ext cx="7124907" cy="6858000"/>
          </a:xfrm>
          <a:prstGeom prst="rect">
            <a:avLst/>
          </a:prstGeom>
          <a:solidFill>
            <a:srgbClr val="00519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14" name="Rectangle 13"/>
          <p:cNvSpPr/>
          <p:nvPr userDrawn="1"/>
        </p:nvSpPr>
        <p:spPr>
          <a:xfrm>
            <a:off x="5447921" y="0"/>
            <a:ext cx="6744079" cy="6858000"/>
          </a:xfrm>
          <a:prstGeom prst="rect">
            <a:avLst/>
          </a:prstGeom>
          <a:solidFill>
            <a:srgbClr val="00519C">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7" name="Content Placeholder 12"/>
          <p:cNvSpPr>
            <a:spLocks noGrp="1"/>
          </p:cNvSpPr>
          <p:nvPr>
            <p:ph sz="quarter" idx="16"/>
          </p:nvPr>
        </p:nvSpPr>
        <p:spPr>
          <a:xfrm>
            <a:off x="5834270" y="2733260"/>
            <a:ext cx="5963478" cy="3743139"/>
          </a:xfrm>
        </p:spPr>
        <p:txBody>
          <a:bodyPr>
            <a:noAutofit/>
          </a:bodyPr>
          <a:lstStyle>
            <a:lvl1pPr marL="342900" indent="-342900">
              <a:spcAft>
                <a:spcPts val="600"/>
              </a:spcAft>
              <a:buClr>
                <a:schemeClr val="bg1"/>
              </a:buClr>
              <a:buFont typeface="Arial" panose="020B0604020202020204" pitchFamily="34" charset="0"/>
              <a:buChar char="•"/>
              <a:defRPr sz="2000" b="0" baseline="0">
                <a:solidFill>
                  <a:schemeClr val="bg1"/>
                </a:solidFill>
                <a:latin typeface="+mn-lt"/>
              </a:defRPr>
            </a:lvl1pPr>
            <a:lvl2pPr marL="742950" indent="-285750">
              <a:spcAft>
                <a:spcPts val="600"/>
              </a:spcAft>
              <a:buClr>
                <a:schemeClr val="bg1"/>
              </a:buClr>
              <a:buFont typeface="Arial" panose="020B0604020202020204" pitchFamily="34" charset="0"/>
              <a:buChar char="•"/>
              <a:defRPr sz="1800" b="0" baseline="0">
                <a:solidFill>
                  <a:schemeClr val="bg1"/>
                </a:solidFill>
                <a:latin typeface="+mn-lt"/>
              </a:defRPr>
            </a:lvl2pPr>
            <a:lvl3pPr marL="1143000" indent="-228600">
              <a:spcAft>
                <a:spcPts val="600"/>
              </a:spcAft>
              <a:buClr>
                <a:schemeClr val="bg1"/>
              </a:buClr>
              <a:buFont typeface="Arial" panose="020B0604020202020204" pitchFamily="34" charset="0"/>
              <a:buChar char="•"/>
              <a:defRPr sz="1800" b="0" baseline="0">
                <a:solidFill>
                  <a:schemeClr val="bg1"/>
                </a:solidFill>
                <a:latin typeface="+mn-lt"/>
              </a:defRPr>
            </a:lvl3pPr>
            <a:lvl4pPr marL="1600200" indent="-228600">
              <a:spcAft>
                <a:spcPts val="600"/>
              </a:spcAft>
              <a:buClr>
                <a:schemeClr val="bg1"/>
              </a:buClr>
              <a:buFont typeface="Arial" panose="020B0604020202020204" pitchFamily="34" charset="0"/>
              <a:buChar char="•"/>
              <a:defRPr sz="1800" b="0" baseline="0">
                <a:solidFill>
                  <a:schemeClr val="bg1"/>
                </a:solidFill>
                <a:latin typeface="+mn-lt"/>
              </a:defRPr>
            </a:lvl4pPr>
            <a:lvl5pPr marL="2057400" indent="-228600">
              <a:spcAft>
                <a:spcPts val="600"/>
              </a:spcAft>
              <a:buClr>
                <a:schemeClr val="bg1"/>
              </a:buClr>
              <a:buFont typeface="Arial" panose="020B0604020202020204" pitchFamily="34" charset="0"/>
              <a:buChar char="•"/>
              <a:defRPr sz="1800" b="0" baseline="0">
                <a:solidFill>
                  <a:schemeClr val="bg1"/>
                </a:solidFill>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itle Placeholder 3"/>
          <p:cNvSpPr>
            <a:spLocks noGrp="1"/>
          </p:cNvSpPr>
          <p:nvPr>
            <p:ph type="title" hasCustomPrompt="1"/>
          </p:nvPr>
        </p:nvSpPr>
        <p:spPr>
          <a:xfrm>
            <a:off x="5834270" y="1921382"/>
            <a:ext cx="5973417" cy="626400"/>
          </a:xfrm>
          <a:prstGeom prst="rect">
            <a:avLst/>
          </a:prstGeom>
        </p:spPr>
        <p:txBody>
          <a:bodyPr vert="horz" lIns="91440" tIns="45720" rIns="91440" bIns="45720" rtlCol="0" anchor="b" anchorCtr="0">
            <a:noAutofit/>
          </a:bodyPr>
          <a:lstStyle>
            <a:lvl1pPr>
              <a:defRPr cap="all" baseline="0">
                <a:solidFill>
                  <a:schemeClr val="bg1"/>
                </a:solidFill>
              </a:defRPr>
            </a:lvl1pPr>
          </a:lstStyle>
          <a:p>
            <a:r>
              <a:rPr lang="en-GB" noProof="0" dirty="0"/>
              <a:t>Course times/ objectives/summary</a:t>
            </a:r>
          </a:p>
        </p:txBody>
      </p:sp>
    </p:spTree>
    <p:extLst>
      <p:ext uri="{BB962C8B-B14F-4D97-AF65-F5344CB8AC3E}">
        <p14:creationId xmlns:p14="http://schemas.microsoft.com/office/powerpoint/2010/main" val="30391926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051320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455156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1333370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643578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1604439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23369038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Tree>
    <p:extLst>
      <p:ext uri="{BB962C8B-B14F-4D97-AF65-F5344CB8AC3E}">
        <p14:creationId xmlns:p14="http://schemas.microsoft.com/office/powerpoint/2010/main" val="43851684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558336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177395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Tree>
    <p:extLst>
      <p:ext uri="{BB962C8B-B14F-4D97-AF65-F5344CB8AC3E}">
        <p14:creationId xmlns:p14="http://schemas.microsoft.com/office/powerpoint/2010/main" val="123246099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QA Template_Picture Page">
    <p:spTree>
      <p:nvGrpSpPr>
        <p:cNvPr id="1" name=""/>
        <p:cNvGrpSpPr/>
        <p:nvPr/>
      </p:nvGrpSpPr>
      <p:grpSpPr>
        <a:xfrm>
          <a:off x="0" y="0"/>
          <a:ext cx="0" cy="0"/>
          <a:chOff x="0" y="0"/>
          <a:chExt cx="0" cy="0"/>
        </a:xfrm>
      </p:grpSpPr>
      <p:sp>
        <p:nvSpPr>
          <p:cNvPr id="8" name="Rectangle 7"/>
          <p:cNvSpPr/>
          <p:nvPr userDrawn="1"/>
        </p:nvSpPr>
        <p:spPr>
          <a:xfrm>
            <a:off x="2" y="2"/>
            <a:ext cx="786063" cy="6880821"/>
          </a:xfrm>
          <a:prstGeom prst="rect">
            <a:avLst/>
          </a:prstGeom>
          <a:solidFill>
            <a:srgbClr val="0051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3" name="Content Placeholder 12"/>
          <p:cNvSpPr>
            <a:spLocks noGrp="1"/>
          </p:cNvSpPr>
          <p:nvPr>
            <p:ph sz="quarter" idx="15" hasCustomPrompt="1"/>
          </p:nvPr>
        </p:nvSpPr>
        <p:spPr>
          <a:xfrm>
            <a:off x="1141200" y="349200"/>
            <a:ext cx="8215200" cy="61236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cs typeface="Arial" panose="020B0604020202020204" pitchFamily="34" charset="0"/>
              </a:defRPr>
            </a:lvl1pPr>
            <a:lvl2pPr marL="742950" indent="-28575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2pPr>
            <a:lvl3pPr marL="11430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3pPr>
            <a:lvl4pPr marL="16002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4pPr>
            <a:lvl5pPr marL="20574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5pPr>
          </a:lstStyle>
          <a:p>
            <a:pPr lvl="0"/>
            <a:r>
              <a:rPr lang="en-GB" noProof="0" dirty="0"/>
              <a:t>Click to add diagram, smart art, table, video etc.</a:t>
            </a:r>
          </a:p>
        </p:txBody>
      </p:sp>
      <p:sp>
        <p:nvSpPr>
          <p:cNvPr id="5" name="Title Placeholder 3"/>
          <p:cNvSpPr>
            <a:spLocks noGrp="1"/>
          </p:cNvSpPr>
          <p:nvPr>
            <p:ph type="title" hasCustomPrompt="1"/>
          </p:nvPr>
        </p:nvSpPr>
        <p:spPr>
          <a:xfrm rot="16200000">
            <a:off x="-3117600" y="3283200"/>
            <a:ext cx="7020000" cy="295200"/>
          </a:xfrm>
          <a:prstGeom prst="rect">
            <a:avLst/>
          </a:prstGeom>
        </p:spPr>
        <p:txBody>
          <a:bodyPr vert="horz" lIns="91440" tIns="45720" rIns="91440" bIns="45720" rtlCol="0" anchor="ctr" anchorCtr="0">
            <a:noAutofit/>
          </a:bodyPr>
          <a:lstStyle>
            <a:lvl1pPr algn="ctr">
              <a:defRPr sz="1800" b="1" cap="all" spc="300" baseline="0">
                <a:solidFill>
                  <a:schemeClr val="bg1"/>
                </a:solidFill>
                <a:latin typeface="+mn-lt"/>
              </a:defRPr>
            </a:lvl1pPr>
          </a:lstStyle>
          <a:p>
            <a:r>
              <a:rPr lang="en-GB" noProof="0" dirty="0"/>
              <a:t>Diagram title goes here</a:t>
            </a:r>
          </a:p>
        </p:txBody>
      </p:sp>
      <p:sp>
        <p:nvSpPr>
          <p:cNvPr id="11" name="Text Placeholder 10"/>
          <p:cNvSpPr>
            <a:spLocks noGrp="1"/>
          </p:cNvSpPr>
          <p:nvPr>
            <p:ph type="body" sz="quarter" idx="17" hasCustomPrompt="1"/>
          </p:nvPr>
        </p:nvSpPr>
        <p:spPr>
          <a:xfrm>
            <a:off x="9571383" y="1753200"/>
            <a:ext cx="2387817" cy="4719600"/>
          </a:xfrm>
        </p:spPr>
        <p:txBody>
          <a:bodyPr anchor="b" anchorCtr="0">
            <a:noAutofit/>
          </a:bodyPr>
          <a:lstStyle>
            <a:lvl1pPr marL="0" indent="0">
              <a:spcAft>
                <a:spcPts val="800"/>
              </a:spcAft>
              <a:buClr>
                <a:schemeClr val="tx1"/>
              </a:buClr>
              <a:buFont typeface="Arial" panose="020B0604020202020204" pitchFamily="34" charset="0"/>
              <a:buNone/>
              <a:defRPr sz="1800" b="0" baseline="0">
                <a:latin typeface="+mn-lt"/>
              </a:defRPr>
            </a:lvl1pPr>
            <a:lvl2pPr marL="0" indent="0">
              <a:spcAft>
                <a:spcPts val="800"/>
              </a:spcAft>
              <a:buClr>
                <a:schemeClr val="tx1"/>
              </a:buClr>
              <a:buFont typeface="Arial" panose="020B0604020202020204" pitchFamily="34" charset="0"/>
              <a:buNone/>
              <a:defRPr sz="1800" baseline="0">
                <a:latin typeface="Segoe UI" panose="020B0502040204020203" pitchFamily="34" charset="0"/>
              </a:defRPr>
            </a:lvl2pPr>
            <a:lvl3pPr marL="0" indent="0">
              <a:spcAft>
                <a:spcPts val="800"/>
              </a:spcAft>
              <a:buClr>
                <a:schemeClr val="tx1"/>
              </a:buClr>
              <a:buFont typeface="Arial" panose="020B0604020202020204" pitchFamily="34" charset="0"/>
              <a:buNone/>
              <a:defRPr sz="1800" baseline="0">
                <a:latin typeface="Segoe UI" panose="020B0502040204020203" pitchFamily="34" charset="0"/>
              </a:defRPr>
            </a:lvl3pPr>
            <a:lvl4pPr marL="0" indent="0">
              <a:spcAft>
                <a:spcPts val="800"/>
              </a:spcAft>
              <a:buClr>
                <a:schemeClr val="tx1"/>
              </a:buClr>
              <a:buFont typeface="Arial" panose="020B0604020202020204" pitchFamily="34" charset="0"/>
              <a:buNone/>
              <a:defRPr sz="1800" baseline="0">
                <a:latin typeface="Segoe UI" panose="020B0502040204020203" pitchFamily="34" charset="0"/>
              </a:defRPr>
            </a:lvl4pPr>
            <a:lvl5pPr marL="0" indent="0">
              <a:spcAft>
                <a:spcPts val="800"/>
              </a:spcAft>
              <a:buClr>
                <a:schemeClr val="tx1"/>
              </a:buClr>
              <a:buFont typeface="Arial" panose="020B0604020202020204" pitchFamily="34" charset="0"/>
              <a:buNone/>
              <a:defRPr sz="1800" baseline="0">
                <a:latin typeface="Segoe UI" panose="020B0502040204020203" pitchFamily="34" charset="0"/>
              </a:defRPr>
            </a:lvl5pPr>
          </a:lstStyle>
          <a:p>
            <a:pPr lvl="0"/>
            <a:r>
              <a:rPr lang="en-GB" noProof="0" dirty="0"/>
              <a:t>Information for the main diagram, smart art, table or video to be added here if needed. </a:t>
            </a:r>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Tree>
    <p:extLst>
      <p:ext uri="{BB962C8B-B14F-4D97-AF65-F5344CB8AC3E}">
        <p14:creationId xmlns:p14="http://schemas.microsoft.com/office/powerpoint/2010/main" val="36521505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Tree>
    <p:extLst>
      <p:ext uri="{BB962C8B-B14F-4D97-AF65-F5344CB8AC3E}">
        <p14:creationId xmlns:p14="http://schemas.microsoft.com/office/powerpoint/2010/main" val="281258127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93937306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8147603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20989797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3013501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43640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5183577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885902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530410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683875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3" name="TextBox 12">
            <a:extLst>
              <a:ext uri="{FF2B5EF4-FFF2-40B4-BE49-F238E27FC236}">
                <a16:creationId xmlns:a16="http://schemas.microsoft.com/office/drawing/2014/main" id="{BD46880C-DF28-F645-B2E9-F0735023A2A1}"/>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91129807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1470353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582172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9736717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43486443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9625381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166258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8842415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286373981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74820850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3" name="TextBox 12">
            <a:extLst>
              <a:ext uri="{FF2B5EF4-FFF2-40B4-BE49-F238E27FC236}">
                <a16:creationId xmlns:a16="http://schemas.microsoft.com/office/drawing/2014/main" id="{BD46880C-DF28-F645-B2E9-F0735023A2A1}"/>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07615001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a:srcRect l="2329" t="3699" r="30729" b="22632"/>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5" name="TextBox 14">
            <a:extLst>
              <a:ext uri="{FF2B5EF4-FFF2-40B4-BE49-F238E27FC236}">
                <a16:creationId xmlns:a16="http://schemas.microsoft.com/office/drawing/2014/main" id="{6242ED7C-2A6C-3E44-B7D0-6425FE2948CD}"/>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61088685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251739365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36429882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6024650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19924492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314147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5865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515189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591581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1934062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1272777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47" Type="http://schemas.openxmlformats.org/officeDocument/2006/relationships/slideLayout" Target="../slideLayouts/slideLayout54.xml"/><Relationship Id="rId50"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 Id="rId46" Type="http://schemas.openxmlformats.org/officeDocument/2006/relationships/slideLayout" Target="../slideLayouts/slideLayout53.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41" Type="http://schemas.openxmlformats.org/officeDocument/2006/relationships/slideLayout" Target="../slideLayouts/slideLayout48.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45" Type="http://schemas.openxmlformats.org/officeDocument/2006/relationships/slideLayout" Target="../slideLayouts/slideLayout5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49" Type="http://schemas.openxmlformats.org/officeDocument/2006/relationships/slideLayout" Target="../slideLayouts/slideLayout56.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4" Type="http://schemas.openxmlformats.org/officeDocument/2006/relationships/slideLayout" Target="../slideLayouts/slideLayout51.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48" Type="http://schemas.openxmlformats.org/officeDocument/2006/relationships/slideLayout" Target="../slideLayouts/slideLayout55.xml"/><Relationship Id="rId8" Type="http://schemas.openxmlformats.org/officeDocument/2006/relationships/slideLayout" Target="../slideLayouts/slideLayout15.xml"/><Relationship Id="rId51"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theme" Target="../theme/theme3.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image" Target="../media/image4.png"/><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image" Target="../media/image4.png"/><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theme" Target="../theme/theme5.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34" Type="http://schemas.openxmlformats.org/officeDocument/2006/relationships/image" Target="../media/image4.png"/><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theme" Target="../theme/theme6.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image" Target="../media/image15.svg"/><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image" Target="../media/image2.png"/><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theme" Target="../theme/theme7.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4000" y="1929600"/>
            <a:ext cx="11404800" cy="4546800"/>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cSld>
  <p:clrMap bg1="lt1" tx1="dk1" bg2="lt2" tx2="dk2" accent1="accent1" accent2="accent2" accent3="accent3" accent4="accent4" accent5="accent5" accent6="accent6" hlink="hlink" folHlink="folHlink"/>
  <p:sldLayoutIdLst>
    <p:sldLayoutId id="2147483696" r:id="rId1"/>
    <p:sldLayoutId id="2147483714" r:id="rId2"/>
    <p:sldLayoutId id="2147483715" r:id="rId3"/>
    <p:sldLayoutId id="2147483698" r:id="rId4"/>
    <p:sldLayoutId id="2147483718" r:id="rId5"/>
    <p:sldLayoutId id="2147483716" r:id="rId6"/>
    <p:sldLayoutId id="2147483717" r:id="rId7"/>
  </p:sldLayoutIdLst>
  <p:hf hdr="0" ftr="0" dt="0"/>
  <p:txStyles>
    <p:titleStyle>
      <a:lvl1pPr marL="0" marR="0" indent="0" algn="l" defTabSz="914400" rtl="0" eaLnBrk="1" fontAlgn="auto" latinLnBrk="0" hangingPunct="1">
        <a:lnSpc>
          <a:spcPct val="100000"/>
        </a:lnSpc>
        <a:spcBef>
          <a:spcPts val="0"/>
        </a:spcBef>
        <a:spcAft>
          <a:spcPts val="0"/>
        </a:spcAft>
        <a:buNone/>
        <a:tabLst/>
        <a:defRPr kumimoji="0" lang="en-GB" sz="3600" b="0" i="0" u="none" strike="noStrike" kern="1200" cap="none" spc="0" normalizeH="0" baseline="0" noProof="0" dirty="0">
          <a:ln>
            <a:noFill/>
          </a:ln>
          <a:solidFill>
            <a:schemeClr val="accent1"/>
          </a:solidFill>
          <a:effectLst/>
          <a:uLnTx/>
          <a:uFillTx/>
          <a:latin typeface="+mj-lt"/>
          <a:ea typeface="+mj-ea"/>
          <a:cs typeface="Arial" pitchFamily="34" charset="0"/>
        </a:defRPr>
      </a:lvl1pPr>
    </p:titleStyle>
    <p:bodyStyle>
      <a:lvl1pPr marL="342900" indent="-342900" algn="l" defTabSz="914400" rtl="0" eaLnBrk="1" latinLnBrk="0" hangingPunct="1">
        <a:spcBef>
          <a:spcPts val="600"/>
        </a:spcBef>
        <a:spcAft>
          <a:spcPts val="600"/>
        </a:spcAft>
        <a:buClr>
          <a:schemeClr val="tx1"/>
        </a:buClr>
        <a:buFont typeface="Arial" panose="020B0604020202020204" pitchFamily="34" charset="0"/>
        <a:buChar char="•"/>
        <a:defRPr sz="2000" b="0" kern="1200" baseline="0">
          <a:solidFill>
            <a:srgbClr val="2E2D2C"/>
          </a:solidFill>
          <a:latin typeface="+mn-lt"/>
          <a:ea typeface="+mn-ea"/>
          <a:cs typeface="Arial" pitchFamily="34" charset="0"/>
        </a:defRPr>
      </a:lvl1pPr>
      <a:lvl2pPr marL="742950" indent="-28575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2pPr>
      <a:lvl3pPr marL="11430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3pPr>
      <a:lvl4pPr marL="16002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4pPr>
      <a:lvl5pPr marL="20574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244388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 id="2147483773" r:id="rId41"/>
    <p:sldLayoutId id="2147483774" r:id="rId42"/>
    <p:sldLayoutId id="2147483775" r:id="rId43"/>
    <p:sldLayoutId id="2147483776" r:id="rId44"/>
    <p:sldLayoutId id="2147483777" r:id="rId45"/>
    <p:sldLayoutId id="2147483778" r:id="rId46"/>
    <p:sldLayoutId id="2147483779" r:id="rId47"/>
    <p:sldLayoutId id="2147483780" r:id="rId48"/>
    <p:sldLayoutId id="2147483781" r:id="rId49"/>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51"/>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51"/>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51"/>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51"/>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9842098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8504959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 id="2147483849" r:id="rId33"/>
    <p:sldLayoutId id="2147483850" r:id="rId34"/>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89482338"/>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6917761"/>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 id="2147483921" r:id="rId32"/>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99454508"/>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3.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93.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9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9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solidFill>
                  <a:srgbClr val="004050"/>
                </a:solidFill>
              </a:rPr>
              <a:t>Introduction to JavaScript</a:t>
            </a:r>
            <a:r>
              <a:rPr lang="en-GB" dirty="0">
                <a:solidFill>
                  <a:srgbClr val="004050"/>
                </a:solidFill>
              </a:rPr>
              <a:t> </a:t>
            </a:r>
            <a:endParaRPr lang="en-GB" sz="4000" dirty="0">
              <a:solidFill>
                <a:srgbClr val="004050"/>
              </a:solidFill>
            </a:endParaRPr>
          </a:p>
        </p:txBody>
      </p:sp>
      <p:sp>
        <p:nvSpPr>
          <p:cNvPr id="2" name="Text Placeholder 1">
            <a:extLst>
              <a:ext uri="{FF2B5EF4-FFF2-40B4-BE49-F238E27FC236}">
                <a16:creationId xmlns:a16="http://schemas.microsoft.com/office/drawing/2014/main" id="{9D5A4524-07B0-4BB3-9F1B-00F562C27C99}"/>
              </a:ext>
            </a:extLst>
          </p:cNvPr>
          <p:cNvSpPr>
            <a:spLocks noGrp="1"/>
          </p:cNvSpPr>
          <p:nvPr>
            <p:ph type="body" sz="quarter" idx="10"/>
          </p:nvPr>
        </p:nvSpPr>
        <p:spPr>
          <a:xfrm>
            <a:off x="384785" y="5059362"/>
            <a:ext cx="6604609" cy="709613"/>
          </a:xfrm>
        </p:spPr>
        <p:txBody>
          <a:bodyPr/>
          <a:lstStyle/>
          <a:p>
            <a:r>
              <a:rPr lang="en-US" sz="1800" dirty="0">
                <a:solidFill>
                  <a:srgbClr val="004050"/>
                </a:solidFill>
                <a:latin typeface="Montserrat Black" panose="00000A00000000000000" pitchFamily="2" charset="0"/>
              </a:rPr>
              <a:t>Web Development Fundamentals - JavaScript</a:t>
            </a:r>
          </a:p>
          <a:p>
            <a:endParaRPr lang="en-GB" dirty="0"/>
          </a:p>
        </p:txBody>
      </p:sp>
    </p:spTree>
    <p:extLst>
      <p:ext uri="{BB962C8B-B14F-4D97-AF65-F5344CB8AC3E}">
        <p14:creationId xmlns:p14="http://schemas.microsoft.com/office/powerpoint/2010/main" val="1791286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88F00AD-712A-B90B-F7DD-4D22AAE28D32}"/>
              </a:ext>
            </a:extLst>
          </p:cNvPr>
          <p:cNvSpPr>
            <a:spLocks noGrp="1"/>
          </p:cNvSpPr>
          <p:nvPr>
            <p:ph type="body" sz="quarter" idx="12"/>
          </p:nvPr>
        </p:nvSpPr>
        <p:spPr>
          <a:xfrm>
            <a:off x="1212111" y="378746"/>
            <a:ext cx="10595714" cy="520263"/>
          </a:xfrm>
        </p:spPr>
        <p:txBody>
          <a:bodyPr/>
          <a:lstStyle/>
          <a:p>
            <a:r>
              <a:rPr lang="en-GB" dirty="0"/>
              <a:t>The &lt;</a:t>
            </a:r>
            <a:r>
              <a:rPr lang="en-GB" dirty="0" err="1"/>
              <a:t>noscript</a:t>
            </a:r>
            <a:r>
              <a:rPr lang="en-GB" dirty="0"/>
              <a:t>&gt; element</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r>
              <a:rPr lang="en-GB" dirty="0"/>
              <a:t>Client-side scripting may not be available</a:t>
            </a:r>
          </a:p>
          <a:p>
            <a:r>
              <a:rPr lang="en-GB" dirty="0"/>
              <a:t>The &lt;</a:t>
            </a:r>
            <a:r>
              <a:rPr lang="en-GB" dirty="0" err="1"/>
              <a:t>noscript</a:t>
            </a:r>
            <a:r>
              <a:rPr lang="en-GB" dirty="0"/>
              <a:t>&gt; element will only render its content if:</a:t>
            </a:r>
          </a:p>
          <a:p>
            <a:pPr marL="285750" indent="-285750">
              <a:buFont typeface="Arial" panose="020B0604020202020204" pitchFamily="34" charset="0"/>
              <a:buChar char="•"/>
            </a:pPr>
            <a:r>
              <a:rPr lang="en-GB" dirty="0"/>
              <a:t>The browser does not understand &lt;script&gt;</a:t>
            </a:r>
          </a:p>
          <a:p>
            <a:pPr marL="285750" indent="-285750">
              <a:buFont typeface="Arial" panose="020B0604020202020204" pitchFamily="34" charset="0"/>
              <a:buChar char="•"/>
            </a:pPr>
            <a:r>
              <a:rPr lang="en-GB" dirty="0"/>
              <a:t>The client has disabled script</a:t>
            </a:r>
          </a:p>
        </p:txBody>
      </p:sp>
      <p:sp>
        <p:nvSpPr>
          <p:cNvPr id="6" name="Slide Number Placeholder 5">
            <a:extLst>
              <a:ext uri="{FF2B5EF4-FFF2-40B4-BE49-F238E27FC236}">
                <a16:creationId xmlns:a16="http://schemas.microsoft.com/office/drawing/2014/main" id="{E8714BB5-1494-4A68-B95E-5BABBF62E5C7}"/>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10</a:t>
            </a:fld>
            <a:endParaRPr lang="en-GB"/>
          </a:p>
        </p:txBody>
      </p:sp>
      <p:sp>
        <p:nvSpPr>
          <p:cNvPr id="5" name="TextBox 4">
            <a:extLst>
              <a:ext uri="{FF2B5EF4-FFF2-40B4-BE49-F238E27FC236}">
                <a16:creationId xmlns:a16="http://schemas.microsoft.com/office/drawing/2014/main" id="{882CB091-1543-4442-8C6C-AF99E0CF4495}"/>
              </a:ext>
            </a:extLst>
          </p:cNvPr>
          <p:cNvSpPr txBox="1"/>
          <p:nvPr/>
        </p:nvSpPr>
        <p:spPr>
          <a:xfrm>
            <a:off x="1399530" y="4065840"/>
            <a:ext cx="9392940" cy="1015663"/>
          </a:xfrm>
          <a:prstGeom prst="rect">
            <a:avLst/>
          </a:prstGeom>
          <a:solidFill>
            <a:schemeClr val="bg2">
              <a:lumMod val="85000"/>
            </a:schemeClr>
          </a:solidFill>
        </p:spPr>
        <p:txBody>
          <a:bodyPr wrap="square" rtlCol="0">
            <a:spAutoFit/>
          </a:bodyPr>
          <a:lstStyle/>
          <a:p>
            <a:r>
              <a:rPr lang="en-GB" sz="2000" b="1" dirty="0">
                <a:latin typeface="Courier New" panose="02070309020205020404" pitchFamily="49" charset="0"/>
                <a:cs typeface="Courier New" panose="02070309020205020404" pitchFamily="49" charset="0"/>
              </a:rPr>
              <a:t>&lt;</a:t>
            </a:r>
            <a:r>
              <a:rPr lang="en-GB" sz="2000" b="1" dirty="0" err="1">
                <a:latin typeface="Courier New" panose="02070309020205020404" pitchFamily="49" charset="0"/>
                <a:cs typeface="Courier New" panose="02070309020205020404" pitchFamily="49" charset="0"/>
              </a:rPr>
              <a:t>noscript</a:t>
            </a:r>
            <a:r>
              <a:rPr lang="en-GB" sz="2000" b="1" dirty="0">
                <a:latin typeface="Courier New" panose="02070309020205020404" pitchFamily="49" charset="0"/>
                <a:cs typeface="Courier New" panose="02070309020205020404" pitchFamily="49" charset="0"/>
              </a:rPr>
              <a:t>&gt;</a:t>
            </a:r>
          </a:p>
          <a:p>
            <a:r>
              <a:rPr lang="en-GB" sz="2000" b="1" dirty="0">
                <a:latin typeface="Courier New" panose="02070309020205020404" pitchFamily="49" charset="0"/>
                <a:cs typeface="Courier New" panose="02070309020205020404" pitchFamily="49" charset="0"/>
              </a:rPr>
              <a:t> 	If you see this, you do not have JavaScript enabled.</a:t>
            </a:r>
            <a:br>
              <a:rPr lang="en-GB" sz="2000" b="1" dirty="0">
                <a:latin typeface="Courier New" panose="02070309020205020404" pitchFamily="49" charset="0"/>
                <a:cs typeface="Courier New" panose="02070309020205020404" pitchFamily="49" charset="0"/>
              </a:rPr>
            </a:br>
            <a:r>
              <a:rPr lang="en-GB" sz="2000" b="1" dirty="0">
                <a:latin typeface="Courier New" panose="02070309020205020404" pitchFamily="49" charset="0"/>
                <a:cs typeface="Courier New" panose="02070309020205020404" pitchFamily="49" charset="0"/>
              </a:rPr>
              <a:t>&lt;/</a:t>
            </a:r>
            <a:r>
              <a:rPr lang="en-GB" sz="2000" b="1" dirty="0" err="1">
                <a:latin typeface="Courier New" panose="02070309020205020404" pitchFamily="49" charset="0"/>
                <a:cs typeface="Courier New" panose="02070309020205020404" pitchFamily="49" charset="0"/>
              </a:rPr>
              <a:t>noscript</a:t>
            </a:r>
            <a:r>
              <a:rPr lang="en-GB" sz="2000" b="1"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114838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F495C3E-B6C4-D866-E609-616604DB296F}"/>
              </a:ext>
            </a:extLst>
          </p:cNvPr>
          <p:cNvSpPr>
            <a:spLocks noGrp="1"/>
          </p:cNvSpPr>
          <p:nvPr>
            <p:ph type="body" sz="quarter" idx="12"/>
          </p:nvPr>
        </p:nvSpPr>
        <p:spPr>
          <a:xfrm>
            <a:off x="1212111" y="378746"/>
            <a:ext cx="10595714" cy="520263"/>
          </a:xfrm>
        </p:spPr>
        <p:txBody>
          <a:bodyPr/>
          <a:lstStyle/>
          <a:p>
            <a:r>
              <a:rPr lang="en-GB" dirty="0"/>
              <a:t>Comments</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r>
              <a:rPr lang="en-GB" dirty="0"/>
              <a:t>Commenting code is an essential part of programming</a:t>
            </a:r>
            <a:br>
              <a:rPr lang="en-GB" dirty="0"/>
            </a:br>
            <a:br>
              <a:rPr lang="en-GB" dirty="0"/>
            </a:br>
            <a:endParaRPr lang="en-GB" dirty="0"/>
          </a:p>
          <a:p>
            <a:r>
              <a:rPr lang="en-GB" dirty="0"/>
              <a:t>Single line comment 	</a:t>
            </a:r>
            <a:br>
              <a:rPr lang="en-GB" dirty="0"/>
            </a:br>
            <a:endParaRPr lang="en-GB" dirty="0"/>
          </a:p>
          <a:p>
            <a:endParaRPr lang="en-GB" dirty="0"/>
          </a:p>
          <a:p>
            <a:endParaRPr lang="en-GB" dirty="0"/>
          </a:p>
          <a:p>
            <a:r>
              <a:rPr lang="en-GB" dirty="0"/>
              <a:t>Multi-line comment</a:t>
            </a:r>
          </a:p>
        </p:txBody>
      </p:sp>
      <p:sp>
        <p:nvSpPr>
          <p:cNvPr id="5" name="Slide Number Placeholder 4">
            <a:extLst>
              <a:ext uri="{FF2B5EF4-FFF2-40B4-BE49-F238E27FC236}">
                <a16:creationId xmlns:a16="http://schemas.microsoft.com/office/drawing/2014/main" id="{472C7DC6-5551-41A2-9DD9-F4DE99D4000B}"/>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11</a:t>
            </a:fld>
            <a:endParaRPr lang="en-GB"/>
          </a:p>
        </p:txBody>
      </p:sp>
      <p:sp>
        <p:nvSpPr>
          <p:cNvPr id="8" name="Rectangle 7">
            <a:extLst>
              <a:ext uri="{FF2B5EF4-FFF2-40B4-BE49-F238E27FC236}">
                <a16:creationId xmlns:a16="http://schemas.microsoft.com/office/drawing/2014/main" id="{024F310A-0CBB-4343-9D4B-B80222BAF671}"/>
              </a:ext>
            </a:extLst>
          </p:cNvPr>
          <p:cNvSpPr/>
          <p:nvPr/>
        </p:nvSpPr>
        <p:spPr>
          <a:xfrm>
            <a:off x="4205096" y="4287907"/>
            <a:ext cx="3781805" cy="246221"/>
          </a:xfrm>
          <a:prstGeom prst="rect">
            <a:avLst/>
          </a:prstGeom>
          <a:ln>
            <a:solidFill>
              <a:schemeClr val="tx2"/>
            </a:solidFill>
          </a:ln>
        </p:spPr>
        <p:txBody>
          <a:bodyPr wrap="square">
            <a:spAutoFit/>
          </a:bodyPr>
          <a:lstStyle/>
          <a:p>
            <a:endParaRPr lang="en-GB"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D7D1160F-DF10-684C-A4F5-9C946120BB97}"/>
              </a:ext>
            </a:extLst>
          </p:cNvPr>
          <p:cNvSpPr txBox="1"/>
          <p:nvPr/>
        </p:nvSpPr>
        <p:spPr>
          <a:xfrm>
            <a:off x="414000" y="2720104"/>
            <a:ext cx="11404800" cy="400110"/>
          </a:xfrm>
          <a:prstGeom prst="rect">
            <a:avLst/>
          </a:prstGeom>
          <a:solidFill>
            <a:schemeClr val="bg2">
              <a:lumMod val="85000"/>
            </a:schemeClr>
          </a:solidFill>
        </p:spPr>
        <p:txBody>
          <a:bodyPr wrap="square" rtlCol="0">
            <a:spAutoFit/>
          </a:bodyPr>
          <a:lstStyle/>
          <a:p>
            <a:r>
              <a:rPr lang="en-GB" sz="2000" b="1" dirty="0">
                <a:latin typeface="Courier New" panose="02070309020205020404" pitchFamily="49" charset="0"/>
                <a:cs typeface="Courier New" panose="02070309020205020404" pitchFamily="49" charset="0"/>
              </a:rPr>
              <a:t>index = 3; </a:t>
            </a:r>
            <a:r>
              <a:rPr lang="en-GB" sz="2000" b="1" dirty="0">
                <a:solidFill>
                  <a:schemeClr val="accent6">
                    <a:lumMod val="75000"/>
                  </a:schemeClr>
                </a:solidFill>
                <a:latin typeface="Courier New" panose="02070309020205020404" pitchFamily="49" charset="0"/>
                <a:cs typeface="Courier New" panose="02070309020205020404" pitchFamily="49" charset="0"/>
              </a:rPr>
              <a:t>// From here to the end of the line is a comment and ignored</a:t>
            </a:r>
          </a:p>
        </p:txBody>
      </p:sp>
      <p:sp>
        <p:nvSpPr>
          <p:cNvPr id="10" name="TextBox 9">
            <a:extLst>
              <a:ext uri="{FF2B5EF4-FFF2-40B4-BE49-F238E27FC236}">
                <a16:creationId xmlns:a16="http://schemas.microsoft.com/office/drawing/2014/main" id="{C4FF3BA9-8C37-6347-98CC-E39E8288FDA2}"/>
              </a:ext>
            </a:extLst>
          </p:cNvPr>
          <p:cNvSpPr txBox="1"/>
          <p:nvPr/>
        </p:nvSpPr>
        <p:spPr>
          <a:xfrm>
            <a:off x="414000" y="4287907"/>
            <a:ext cx="11404800" cy="1323439"/>
          </a:xfrm>
          <a:prstGeom prst="rect">
            <a:avLst/>
          </a:prstGeom>
          <a:solidFill>
            <a:schemeClr val="bg2">
              <a:lumMod val="85000"/>
            </a:schemeClr>
          </a:solidFill>
        </p:spPr>
        <p:txBody>
          <a:bodyPr wrap="square" rtlCol="0">
            <a:spAutoFit/>
          </a:bodyPr>
          <a:lstStyle/>
          <a:p>
            <a:r>
              <a:rPr lang="en-GB" sz="2000" b="1" dirty="0">
                <a:solidFill>
                  <a:schemeClr val="accent6">
                    <a:lumMod val="75000"/>
                  </a:schemeClr>
                </a:solidFill>
                <a:latin typeface="Courier New" panose="02070309020205020404" pitchFamily="49" charset="0"/>
                <a:cs typeface="Courier New" panose="02070309020205020404" pitchFamily="49" charset="0"/>
              </a:rPr>
              <a:t>/* </a:t>
            </a:r>
          </a:p>
          <a:p>
            <a:r>
              <a:rPr lang="en-GB" sz="2000" b="1" dirty="0">
                <a:solidFill>
                  <a:schemeClr val="accent6">
                    <a:lumMod val="75000"/>
                  </a:schemeClr>
                </a:solidFill>
                <a:latin typeface="Courier New" panose="02070309020205020404" pitchFamily="49" charset="0"/>
                <a:cs typeface="Courier New" panose="02070309020205020404" pitchFamily="49" charset="0"/>
              </a:rPr>
              <a:t>Everything inside these delimiters is treated as</a:t>
            </a:r>
          </a:p>
          <a:p>
            <a:r>
              <a:rPr lang="en-GB" sz="2000" b="1" dirty="0">
                <a:solidFill>
                  <a:schemeClr val="accent6">
                    <a:lumMod val="75000"/>
                  </a:schemeClr>
                </a:solidFill>
                <a:latin typeface="Courier New" panose="02070309020205020404" pitchFamily="49" charset="0"/>
                <a:cs typeface="Courier New" panose="02070309020205020404" pitchFamily="49" charset="0"/>
              </a:rPr>
              <a:t>a comment and ignored by the interpreter </a:t>
            </a:r>
          </a:p>
          <a:p>
            <a:r>
              <a:rPr lang="en-GB" sz="2000" b="1" dirty="0">
                <a:solidFill>
                  <a:schemeClr val="accent6">
                    <a:lumMod val="75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205608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36EB67-3999-C9E4-CD94-BD410F092BB4}"/>
              </a:ext>
            </a:extLst>
          </p:cNvPr>
          <p:cNvSpPr>
            <a:spLocks noGrp="1"/>
          </p:cNvSpPr>
          <p:nvPr>
            <p:ph type="body" sz="quarter" idx="12"/>
          </p:nvPr>
        </p:nvSpPr>
        <p:spPr>
          <a:xfrm>
            <a:off x="1212111" y="378746"/>
            <a:ext cx="10595714" cy="520263"/>
          </a:xfrm>
        </p:spPr>
        <p:txBody>
          <a:bodyPr/>
          <a:lstStyle/>
          <a:p>
            <a:r>
              <a:rPr lang="en-GB" dirty="0"/>
              <a:t>Walkthrough – using Visual Studio Code</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pPr marL="285750" indent="-285750">
              <a:buFont typeface="Arial" panose="020B0604020202020204" pitchFamily="34" charset="0"/>
              <a:buChar char="•"/>
            </a:pPr>
            <a:r>
              <a:rPr lang="en-GB" dirty="0"/>
              <a:t>Visual Studio Code is a free, open-source enhanced text editor and it was built using JavaScript!</a:t>
            </a:r>
          </a:p>
          <a:p>
            <a:pPr marL="285750" indent="-285750">
              <a:buFont typeface="Arial" panose="020B0604020202020204" pitchFamily="34" charset="0"/>
              <a:buChar char="•"/>
            </a:pPr>
            <a:r>
              <a:rPr lang="en-GB" dirty="0"/>
              <a:t>Not to be confused with Visual Studio (a paid-for, full IDE designed specifically for .NET development)</a:t>
            </a:r>
          </a:p>
        </p:txBody>
      </p:sp>
      <p:grpSp>
        <p:nvGrpSpPr>
          <p:cNvPr id="8" name="Group 7">
            <a:extLst>
              <a:ext uri="{FF2B5EF4-FFF2-40B4-BE49-F238E27FC236}">
                <a16:creationId xmlns:a16="http://schemas.microsoft.com/office/drawing/2014/main" id="{9864C29A-9231-4768-905A-9151F514490C}"/>
              </a:ext>
            </a:extLst>
          </p:cNvPr>
          <p:cNvGrpSpPr/>
          <p:nvPr/>
        </p:nvGrpSpPr>
        <p:grpSpPr>
          <a:xfrm>
            <a:off x="674025" y="3628425"/>
            <a:ext cx="10843950" cy="2847975"/>
            <a:chOff x="786800" y="3246275"/>
            <a:chExt cx="10843950" cy="2847975"/>
          </a:xfrm>
        </p:grpSpPr>
        <p:pic>
          <p:nvPicPr>
            <p:cNvPr id="6" name="Picture 5">
              <a:extLst>
                <a:ext uri="{FF2B5EF4-FFF2-40B4-BE49-F238E27FC236}">
                  <a16:creationId xmlns:a16="http://schemas.microsoft.com/office/drawing/2014/main" id="{C53DFC61-D9C5-48C8-B3F5-C9131D8459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800" y="3246275"/>
              <a:ext cx="5257800" cy="2847975"/>
            </a:xfrm>
            <a:prstGeom prst="rect">
              <a:avLst/>
            </a:prstGeom>
          </p:spPr>
        </p:pic>
        <p:pic>
          <p:nvPicPr>
            <p:cNvPr id="7" name="Picture 6">
              <a:extLst>
                <a:ext uri="{FF2B5EF4-FFF2-40B4-BE49-F238E27FC236}">
                  <a16:creationId xmlns:a16="http://schemas.microsoft.com/office/drawing/2014/main" id="{E5B8E56E-278C-4CDE-84E5-9651A785020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72950" y="3246275"/>
              <a:ext cx="5257800" cy="2847975"/>
            </a:xfrm>
            <a:prstGeom prst="rect">
              <a:avLst/>
            </a:prstGeom>
          </p:spPr>
        </p:pic>
      </p:grpSp>
    </p:spTree>
    <p:extLst>
      <p:ext uri="{BB962C8B-B14F-4D97-AF65-F5344CB8AC3E}">
        <p14:creationId xmlns:p14="http://schemas.microsoft.com/office/powerpoint/2010/main" val="1651678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50F2DF5-354E-286A-8946-F52D2D7FC085}"/>
              </a:ext>
            </a:extLst>
          </p:cNvPr>
          <p:cNvSpPr>
            <a:spLocks noGrp="1"/>
          </p:cNvSpPr>
          <p:nvPr>
            <p:ph type="body" sz="quarter" idx="12"/>
          </p:nvPr>
        </p:nvSpPr>
        <p:spPr>
          <a:xfrm>
            <a:off x="1212111" y="378746"/>
            <a:ext cx="10595714" cy="520263"/>
          </a:xfrm>
        </p:spPr>
        <p:txBody>
          <a:bodyPr/>
          <a:lstStyle/>
          <a:p>
            <a:r>
              <a:rPr lang="en-GB" dirty="0"/>
              <a:t>Walkthrough – Chrome development tools</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pPr marL="285750" indent="-285750">
              <a:buFont typeface="Arial" panose="020B0604020202020204" pitchFamily="34" charset="0"/>
              <a:buChar char="•"/>
            </a:pPr>
            <a:r>
              <a:rPr lang="en-GB" dirty="0"/>
              <a:t>Most browsers have development and debugging tools </a:t>
            </a:r>
          </a:p>
          <a:p>
            <a:pPr marL="285750" indent="-285750">
              <a:buFont typeface="Arial" panose="020B0604020202020204" pitchFamily="34" charset="0"/>
              <a:buChar char="•"/>
            </a:pPr>
            <a:r>
              <a:rPr lang="en-GB" dirty="0"/>
              <a:t>Incredibly useful for testing and management</a:t>
            </a:r>
          </a:p>
        </p:txBody>
      </p:sp>
      <p:pic>
        <p:nvPicPr>
          <p:cNvPr id="7" name="Picture 6">
            <a:extLst>
              <a:ext uri="{FF2B5EF4-FFF2-40B4-BE49-F238E27FC236}">
                <a16:creationId xmlns:a16="http://schemas.microsoft.com/office/drawing/2014/main" id="{A881B1E3-BD54-4D3F-B6F1-178B2F8C93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5748" y="2870200"/>
            <a:ext cx="6200503" cy="3390900"/>
          </a:xfrm>
          <a:prstGeom prst="rect">
            <a:avLst/>
          </a:prstGeom>
        </p:spPr>
      </p:pic>
    </p:spTree>
    <p:extLst>
      <p:ext uri="{BB962C8B-B14F-4D97-AF65-F5344CB8AC3E}">
        <p14:creationId xmlns:p14="http://schemas.microsoft.com/office/powerpoint/2010/main" val="1474890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12384" y="1353276"/>
            <a:ext cx="5723915" cy="3374299"/>
          </a:xfrm>
        </p:spPr>
        <p:txBody>
          <a:bodyPr/>
          <a:lstStyle/>
          <a:p>
            <a:r>
              <a:rPr lang="en-GB" sz="2000" b="1" cap="none" dirty="0">
                <a:latin typeface="Montserrat" panose="00000500000000000000" pitchFamily="2" charset="0"/>
              </a:rPr>
              <a:t>What is JavaScript?</a:t>
            </a:r>
          </a:p>
          <a:p>
            <a:pPr marL="342900" lvl="1" indent="-342900">
              <a:buFont typeface="Arial" panose="020B0604020202020204" pitchFamily="34" charset="0"/>
              <a:buChar char="•"/>
            </a:pPr>
            <a:r>
              <a:rPr lang="en-GB" sz="2000" dirty="0">
                <a:latin typeface="Montserrat" panose="00000500000000000000" pitchFamily="2" charset="0"/>
              </a:rPr>
              <a:t>A scripting language</a:t>
            </a:r>
          </a:p>
          <a:p>
            <a:pPr lvl="1"/>
            <a:endParaRPr lang="en-GB" sz="2000" b="1" dirty="0">
              <a:latin typeface="Montserrat" panose="00000500000000000000" pitchFamily="2" charset="0"/>
            </a:endParaRPr>
          </a:p>
          <a:p>
            <a:r>
              <a:rPr lang="en-GB" sz="2000" b="1" cap="none" dirty="0">
                <a:latin typeface="Montserrat" panose="00000500000000000000" pitchFamily="2" charset="0"/>
              </a:rPr>
              <a:t>What is JavaScript for?</a:t>
            </a:r>
          </a:p>
          <a:p>
            <a:pPr marL="342900" lvl="1" indent="-342900">
              <a:buFont typeface="Arial" panose="020B0604020202020204" pitchFamily="34" charset="0"/>
              <a:buChar char="•"/>
            </a:pPr>
            <a:r>
              <a:rPr lang="en-GB" sz="2000" dirty="0">
                <a:latin typeface="Montserrat" panose="00000500000000000000" pitchFamily="2" charset="0"/>
              </a:rPr>
              <a:t>Building client-side, server-side, desktop and mobile applications</a:t>
            </a:r>
          </a:p>
          <a:p>
            <a:pPr lvl="1"/>
            <a:endParaRPr lang="en-GB" sz="2000" b="1" dirty="0">
              <a:latin typeface="Montserrat" panose="00000500000000000000" pitchFamily="2" charset="0"/>
            </a:endParaRPr>
          </a:p>
          <a:p>
            <a:r>
              <a:rPr lang="en-GB" sz="2000" b="1" cap="none" dirty="0">
                <a:latin typeface="Montserrat" panose="00000500000000000000" pitchFamily="2" charset="0"/>
              </a:rPr>
              <a:t>How do we use JavaScript?</a:t>
            </a:r>
          </a:p>
          <a:p>
            <a:pPr marL="342900" lvl="1" indent="-342900">
              <a:buFont typeface="Arial" panose="020B0604020202020204" pitchFamily="34" charset="0"/>
              <a:buChar char="•"/>
            </a:pPr>
            <a:r>
              <a:rPr lang="en-GB" sz="2000" dirty="0">
                <a:latin typeface="Montserrat" panose="00000500000000000000" pitchFamily="2" charset="0"/>
              </a:rPr>
              <a:t>Linked or embedded</a:t>
            </a:r>
          </a:p>
          <a:p>
            <a:endParaRPr lang="en-GB" sz="1800" dirty="0">
              <a:latin typeface="Montserrat" panose="00000500000000000000" pitchFamily="2" charset="0"/>
            </a:endParaRPr>
          </a:p>
        </p:txBody>
      </p:sp>
      <p:sp>
        <p:nvSpPr>
          <p:cNvPr id="3" name="Title 2"/>
          <p:cNvSpPr>
            <a:spLocks noGrp="1"/>
          </p:cNvSpPr>
          <p:nvPr>
            <p:ph type="title" idx="4294967295"/>
          </p:nvPr>
        </p:nvSpPr>
        <p:spPr>
          <a:xfrm>
            <a:off x="454660" y="1174478"/>
            <a:ext cx="2311400" cy="627062"/>
          </a:xfrm>
        </p:spPr>
        <p:txBody>
          <a:bodyPr>
            <a:normAutofit/>
          </a:bodyPr>
          <a:lstStyle/>
          <a:p>
            <a:r>
              <a:rPr lang="en-GB" dirty="0"/>
              <a:t>Review</a:t>
            </a:r>
          </a:p>
        </p:txBody>
      </p:sp>
      <p:sp>
        <p:nvSpPr>
          <p:cNvPr id="4" name="Slide Number Placeholder 3">
            <a:extLst>
              <a:ext uri="{FF2B5EF4-FFF2-40B4-BE49-F238E27FC236}">
                <a16:creationId xmlns:a16="http://schemas.microsoft.com/office/drawing/2014/main" id="{7E2899B8-0AE6-4939-8E13-46F3FD90B05C}"/>
              </a:ext>
            </a:extLst>
          </p:cNvPr>
          <p:cNvSpPr>
            <a:spLocks noGrp="1"/>
          </p:cNvSpPr>
          <p:nvPr>
            <p:ph type="sldNum" sz="quarter" idx="4"/>
          </p:nvPr>
        </p:nvSpPr>
        <p:spPr/>
        <p:txBody>
          <a:bodyPr/>
          <a:lstStyle/>
          <a:p>
            <a:fld id="{EF892D59-8F09-EF4B-AD6D-DA609442F868}" type="slidenum">
              <a:rPr lang="en-GB" smtClean="0"/>
              <a:pPr/>
              <a:t>14</a:t>
            </a:fld>
            <a:endParaRPr lang="en-GB"/>
          </a:p>
        </p:txBody>
      </p:sp>
    </p:spTree>
    <p:extLst>
      <p:ext uri="{BB962C8B-B14F-4D97-AF65-F5344CB8AC3E}">
        <p14:creationId xmlns:p14="http://schemas.microsoft.com/office/powerpoint/2010/main" val="4121509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E7966B-8157-974A-A483-1937F2CAE925}"/>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3" name="Text Placeholder 2">
            <a:extLst>
              <a:ext uri="{FF2B5EF4-FFF2-40B4-BE49-F238E27FC236}">
                <a16:creationId xmlns:a16="http://schemas.microsoft.com/office/drawing/2014/main" id="{DEE79874-A4FC-5944-BD67-E7879943C2F6}"/>
              </a:ext>
            </a:extLst>
          </p:cNvPr>
          <p:cNvSpPr>
            <a:spLocks noGrp="1"/>
          </p:cNvSpPr>
          <p:nvPr>
            <p:ph type="body" sz="quarter" idx="10"/>
          </p:nvPr>
        </p:nvSpPr>
        <p:spPr/>
        <p:txBody>
          <a:bodyPr/>
          <a:lstStyle/>
          <a:p>
            <a:r>
              <a:rPr lang="en-GB" sz="3200" dirty="0"/>
              <a:t>INTRODUCTION</a:t>
            </a:r>
            <a:endParaRPr lang="en-GB" sz="3200" spc="60" dirty="0"/>
          </a:p>
        </p:txBody>
      </p:sp>
      <p:sp>
        <p:nvSpPr>
          <p:cNvPr id="4" name="Text Placeholder 3">
            <a:extLst>
              <a:ext uri="{FF2B5EF4-FFF2-40B4-BE49-F238E27FC236}">
                <a16:creationId xmlns:a16="http://schemas.microsoft.com/office/drawing/2014/main" id="{9C98F4C0-19AB-1846-B130-05F4F9471B6B}"/>
              </a:ext>
            </a:extLst>
          </p:cNvPr>
          <p:cNvSpPr>
            <a:spLocks noGrp="1"/>
          </p:cNvSpPr>
          <p:nvPr>
            <p:ph type="body" sz="quarter" idx="15"/>
          </p:nvPr>
        </p:nvSpPr>
        <p:spPr/>
        <p:txBody>
          <a:bodyPr/>
          <a:lstStyle/>
          <a:p>
            <a:pPr lvl="0"/>
            <a:r>
              <a:rPr lang="en-GB" sz="2000" dirty="0"/>
              <a:t>A very brief history</a:t>
            </a:r>
          </a:p>
          <a:p>
            <a:pPr lvl="0"/>
            <a:r>
              <a:rPr lang="en-GB" sz="2000" dirty="0"/>
              <a:t>What is JavaScript?</a:t>
            </a:r>
          </a:p>
          <a:p>
            <a:pPr lvl="0"/>
            <a:r>
              <a:rPr lang="en-GB" sz="2000" dirty="0"/>
              <a:t>How to place script in a web page</a:t>
            </a:r>
          </a:p>
          <a:p>
            <a:pPr lvl="1"/>
            <a:r>
              <a:rPr lang="en-GB" sz="2000" dirty="0"/>
              <a:t>Embedding</a:t>
            </a:r>
          </a:p>
          <a:p>
            <a:pPr lvl="1"/>
            <a:r>
              <a:rPr lang="en-GB" sz="2000" dirty="0"/>
              <a:t>Linking</a:t>
            </a:r>
          </a:p>
          <a:p>
            <a:pPr lvl="1"/>
            <a:r>
              <a:rPr lang="en-GB" sz="2000" dirty="0"/>
              <a:t>&lt;</a:t>
            </a:r>
            <a:r>
              <a:rPr lang="en-GB" sz="2000" dirty="0" err="1"/>
              <a:t>noscript</a:t>
            </a:r>
            <a:r>
              <a:rPr lang="en-GB" sz="2000" dirty="0"/>
              <a:t>&gt;</a:t>
            </a:r>
          </a:p>
          <a:p>
            <a:r>
              <a:rPr lang="en-GB" sz="2000" dirty="0"/>
              <a:t>Visual Studio</a:t>
            </a:r>
          </a:p>
          <a:p>
            <a:r>
              <a:rPr lang="en-GB" sz="2000" dirty="0"/>
              <a:t>Chrome Developer tools</a:t>
            </a:r>
          </a:p>
        </p:txBody>
      </p:sp>
    </p:spTree>
    <p:extLst>
      <p:ext uri="{BB962C8B-B14F-4D97-AF65-F5344CB8AC3E}">
        <p14:creationId xmlns:p14="http://schemas.microsoft.com/office/powerpoint/2010/main" val="2210205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740400" y="802616"/>
            <a:ext cx="5867400" cy="2626384"/>
          </a:xfrm>
        </p:spPr>
        <p:txBody>
          <a:bodyPr/>
          <a:lstStyle/>
          <a:p>
            <a:pPr marL="342900" indent="-342900">
              <a:buFont typeface="Arial" panose="020B0604020202020204" pitchFamily="34" charset="0"/>
              <a:buChar char="•"/>
            </a:pPr>
            <a:r>
              <a:rPr lang="en-GB" sz="2000" dirty="0">
                <a:solidFill>
                  <a:srgbClr val="004050"/>
                </a:solidFill>
                <a:latin typeface="+mn-lt"/>
              </a:rPr>
              <a:t>JavaScript has been with us since 1995</a:t>
            </a:r>
          </a:p>
          <a:p>
            <a:pPr marL="342900" lvl="1" indent="-342900">
              <a:buFont typeface="Arial" panose="020B0604020202020204" pitchFamily="34" charset="0"/>
              <a:buChar char="•"/>
            </a:pPr>
            <a:r>
              <a:rPr lang="en-GB" sz="2000" dirty="0">
                <a:solidFill>
                  <a:srgbClr val="004050"/>
                </a:solidFill>
                <a:latin typeface="+mn-lt"/>
              </a:rPr>
              <a:t>Originally designed for client based form validation</a:t>
            </a:r>
          </a:p>
          <a:p>
            <a:pPr marL="342900" lvl="1" indent="-342900">
              <a:buFont typeface="Arial" panose="020B0604020202020204" pitchFamily="34" charset="0"/>
              <a:buChar char="•"/>
            </a:pPr>
            <a:r>
              <a:rPr lang="en-GB" sz="2000" dirty="0">
                <a:solidFill>
                  <a:srgbClr val="004050"/>
                </a:solidFill>
                <a:latin typeface="+mn-lt"/>
              </a:rPr>
              <a:t>Three separate versions in IE, Netscape, and </a:t>
            </a:r>
            <a:r>
              <a:rPr lang="en-GB" sz="2000" dirty="0" err="1">
                <a:solidFill>
                  <a:srgbClr val="004050"/>
                </a:solidFill>
                <a:latin typeface="+mn-lt"/>
              </a:rPr>
              <a:t>ScriptEase</a:t>
            </a:r>
            <a:endParaRPr lang="en-GB" sz="2000" dirty="0">
              <a:solidFill>
                <a:srgbClr val="004050"/>
              </a:solidFill>
              <a:latin typeface="+mn-lt"/>
            </a:endParaRPr>
          </a:p>
          <a:p>
            <a:pPr marL="342900" indent="-342900">
              <a:buFont typeface="Arial" panose="020B0604020202020204" pitchFamily="34" charset="0"/>
              <a:buChar char="•"/>
            </a:pPr>
            <a:r>
              <a:rPr lang="en-GB" sz="2000" dirty="0">
                <a:solidFill>
                  <a:srgbClr val="004050"/>
                </a:solidFill>
                <a:latin typeface="+mn-lt"/>
              </a:rPr>
              <a:t>Put forward to the </a:t>
            </a:r>
            <a:r>
              <a:rPr lang="en-GB" sz="2000" dirty="0" err="1">
                <a:solidFill>
                  <a:srgbClr val="004050"/>
                </a:solidFill>
                <a:latin typeface="+mn-lt"/>
              </a:rPr>
              <a:t>ECMA</a:t>
            </a:r>
            <a:r>
              <a:rPr lang="en-GB" sz="2000" dirty="0">
                <a:solidFill>
                  <a:srgbClr val="004050"/>
                </a:solidFill>
                <a:latin typeface="+mn-lt"/>
              </a:rPr>
              <a:t> as a proposed standard in 1997 as v1.1</a:t>
            </a:r>
          </a:p>
          <a:p>
            <a:pPr marL="342900" lvl="1" indent="-342900">
              <a:buFont typeface="Arial" panose="020B0604020202020204" pitchFamily="34" charset="0"/>
              <a:buChar char="•"/>
            </a:pPr>
            <a:r>
              <a:rPr lang="en-GB" sz="2000" dirty="0">
                <a:solidFill>
                  <a:srgbClr val="004050"/>
                </a:solidFill>
                <a:latin typeface="+mn-lt"/>
              </a:rPr>
              <a:t>Ratified in 1998 as ECMAScript</a:t>
            </a:r>
          </a:p>
          <a:p>
            <a:pPr marL="342900" lvl="1" indent="-342900">
              <a:buFont typeface="Arial" panose="020B0604020202020204" pitchFamily="34" charset="0"/>
              <a:buChar char="•"/>
            </a:pPr>
            <a:r>
              <a:rPr lang="en-GB" sz="2000" dirty="0">
                <a:solidFill>
                  <a:srgbClr val="004050"/>
                </a:solidFill>
                <a:latin typeface="+mn-lt"/>
              </a:rPr>
              <a:t>Implemented in browsers with various degrees of success ever since</a:t>
            </a:r>
          </a:p>
          <a:p>
            <a:pPr marL="342900" lvl="1" indent="-342900">
              <a:buFont typeface="Arial" panose="020B0604020202020204" pitchFamily="34" charset="0"/>
              <a:buChar char="•"/>
            </a:pPr>
            <a:endParaRPr lang="en-GB" sz="2000" dirty="0">
              <a:solidFill>
                <a:srgbClr val="004050"/>
              </a:solidFill>
              <a:latin typeface="+mn-lt"/>
            </a:endParaRPr>
          </a:p>
          <a:p>
            <a:r>
              <a:rPr lang="en-GB" sz="2000" dirty="0">
                <a:solidFill>
                  <a:srgbClr val="004050"/>
                </a:solidFill>
                <a:latin typeface="+mn-lt"/>
              </a:rPr>
              <a:t>Implementation is made up of three parts</a:t>
            </a:r>
          </a:p>
          <a:p>
            <a:pPr marL="342900" lvl="1" indent="-342900">
              <a:buFont typeface="Arial" panose="020B0604020202020204" pitchFamily="34" charset="0"/>
              <a:buChar char="•"/>
            </a:pPr>
            <a:r>
              <a:rPr lang="en-GB" sz="2000" dirty="0">
                <a:solidFill>
                  <a:srgbClr val="004050"/>
                </a:solidFill>
                <a:latin typeface="+mn-lt"/>
              </a:rPr>
              <a:t>The Core (ECMAScript)</a:t>
            </a:r>
          </a:p>
          <a:p>
            <a:pPr marL="342900" lvl="1" indent="-342900">
              <a:buFont typeface="Arial" panose="020B0604020202020204" pitchFamily="34" charset="0"/>
              <a:buChar char="•"/>
            </a:pPr>
            <a:r>
              <a:rPr lang="en-GB" sz="2000" dirty="0">
                <a:solidFill>
                  <a:srgbClr val="004050"/>
                </a:solidFill>
                <a:latin typeface="+mn-lt"/>
              </a:rPr>
              <a:t>The DOM (Document Object Model)</a:t>
            </a:r>
          </a:p>
          <a:p>
            <a:pPr marL="342900" lvl="1" indent="-342900">
              <a:buFont typeface="Arial" panose="020B0604020202020204" pitchFamily="34" charset="0"/>
              <a:buChar char="•"/>
            </a:pPr>
            <a:r>
              <a:rPr lang="en-GB" sz="2000" dirty="0">
                <a:solidFill>
                  <a:srgbClr val="004050"/>
                </a:solidFill>
                <a:latin typeface="+mn-lt"/>
              </a:rPr>
              <a:t>The BOM (Browser Object Model</a:t>
            </a:r>
            <a:r>
              <a:rPr lang="en-GB" sz="2000" dirty="0">
                <a:solidFill>
                  <a:srgbClr val="004050"/>
                </a:solidFill>
              </a:rPr>
              <a:t>)</a:t>
            </a:r>
          </a:p>
          <a:p>
            <a:pPr marL="342900" lvl="1" indent="-342900">
              <a:buFont typeface="Arial" panose="020B0604020202020204" pitchFamily="34" charset="0"/>
              <a:buChar char="•"/>
            </a:pPr>
            <a:endParaRPr lang="en-GB" sz="2000" dirty="0">
              <a:solidFill>
                <a:srgbClr val="004050"/>
              </a:solidFill>
            </a:endParaRPr>
          </a:p>
          <a:p>
            <a:pPr marL="342900" lvl="1" indent="-342900">
              <a:buFont typeface="Arial" panose="020B0604020202020204" pitchFamily="34" charset="0"/>
              <a:buChar char="•"/>
            </a:pPr>
            <a:endParaRPr lang="en-GB" sz="2000" dirty="0">
              <a:solidFill>
                <a:srgbClr val="004050"/>
              </a:solidFill>
            </a:endParaRPr>
          </a:p>
          <a:p>
            <a:pPr lvl="1"/>
            <a:endParaRPr lang="en-GB" sz="2000" dirty="0">
              <a:solidFill>
                <a:srgbClr val="000000"/>
              </a:solidFill>
            </a:endParaRPr>
          </a:p>
        </p:txBody>
      </p:sp>
      <p:sp>
        <p:nvSpPr>
          <p:cNvPr id="3" name="Title 2"/>
          <p:cNvSpPr>
            <a:spLocks noGrp="1"/>
          </p:cNvSpPr>
          <p:nvPr>
            <p:ph type="title" idx="4294967295"/>
          </p:nvPr>
        </p:nvSpPr>
        <p:spPr>
          <a:xfrm>
            <a:off x="482598" y="1608138"/>
            <a:ext cx="4470401" cy="627062"/>
          </a:xfrm>
        </p:spPr>
        <p:txBody>
          <a:bodyPr>
            <a:normAutofit fontScale="90000"/>
          </a:bodyPr>
          <a:lstStyle/>
          <a:p>
            <a:r>
              <a:rPr lang="en-GB" dirty="0"/>
              <a:t>A very brief history</a:t>
            </a:r>
          </a:p>
        </p:txBody>
      </p:sp>
      <p:sp>
        <p:nvSpPr>
          <p:cNvPr id="4" name="Slide Number Placeholder 3">
            <a:extLst>
              <a:ext uri="{FF2B5EF4-FFF2-40B4-BE49-F238E27FC236}">
                <a16:creationId xmlns:a16="http://schemas.microsoft.com/office/drawing/2014/main" id="{CFDB8004-8960-4F8C-B03A-D562D348E040}"/>
              </a:ext>
            </a:extLst>
          </p:cNvPr>
          <p:cNvSpPr>
            <a:spLocks noGrp="1"/>
          </p:cNvSpPr>
          <p:nvPr>
            <p:ph type="sldNum" sz="quarter" idx="4"/>
          </p:nvPr>
        </p:nvSpPr>
        <p:spPr/>
        <p:txBody>
          <a:bodyPr/>
          <a:lstStyle/>
          <a:p>
            <a:fld id="{EF892D59-8F09-EF4B-AD6D-DA609442F868}" type="slidenum">
              <a:rPr lang="en-GB" smtClean="0"/>
              <a:pPr/>
              <a:t>3</a:t>
            </a:fld>
            <a:endParaRPr lang="en-GB"/>
          </a:p>
        </p:txBody>
      </p:sp>
    </p:spTree>
    <p:extLst>
      <p:ext uri="{BB962C8B-B14F-4D97-AF65-F5344CB8AC3E}">
        <p14:creationId xmlns:p14="http://schemas.microsoft.com/office/powerpoint/2010/main" val="2144423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963394" y="1240838"/>
            <a:ext cx="7921943" cy="5237751"/>
          </a:xfrm>
        </p:spPr>
        <p:txBody>
          <a:bodyPr/>
          <a:lstStyle/>
          <a:p>
            <a:pPr>
              <a:spcAft>
                <a:spcPts val="1800"/>
              </a:spcAft>
            </a:pPr>
            <a:r>
              <a:rPr lang="en-GB" dirty="0">
                <a:solidFill>
                  <a:srgbClr val="004050"/>
                </a:solidFill>
              </a:rPr>
              <a:t>All browsers should adhere to the ECMAScript standard</a:t>
            </a:r>
          </a:p>
          <a:p>
            <a:pPr lvl="1">
              <a:spcAft>
                <a:spcPts val="1800"/>
              </a:spcAft>
            </a:pPr>
            <a:r>
              <a:rPr lang="en-GB" dirty="0">
                <a:solidFill>
                  <a:srgbClr val="004050"/>
                </a:solidFill>
              </a:rPr>
              <a:t>They do not (the Netscape IE browser wars were messy!)</a:t>
            </a:r>
          </a:p>
          <a:p>
            <a:pPr lvl="1">
              <a:spcAft>
                <a:spcPts val="1800"/>
              </a:spcAft>
            </a:pPr>
            <a:r>
              <a:rPr lang="en-GB" dirty="0">
                <a:solidFill>
                  <a:srgbClr val="004050"/>
                </a:solidFill>
              </a:rPr>
              <a:t>ECMAScript standard 3 was mostly implemented</a:t>
            </a:r>
          </a:p>
          <a:p>
            <a:pPr lvl="1">
              <a:spcAft>
                <a:spcPts val="1800"/>
              </a:spcAft>
            </a:pPr>
            <a:r>
              <a:rPr lang="en-GB" dirty="0">
                <a:solidFill>
                  <a:srgbClr val="004050"/>
                </a:solidFill>
              </a:rPr>
              <a:t>ECMAScript 4 was not</a:t>
            </a:r>
          </a:p>
          <a:p>
            <a:pPr lvl="1">
              <a:spcAft>
                <a:spcPts val="1800"/>
              </a:spcAft>
            </a:pPr>
            <a:r>
              <a:rPr lang="en-US" dirty="0">
                <a:solidFill>
                  <a:srgbClr val="004050"/>
                </a:solidFill>
              </a:rPr>
              <a:t>ECMAScript 5 was and is widely implemented</a:t>
            </a:r>
          </a:p>
          <a:p>
            <a:pPr>
              <a:spcAft>
                <a:spcPts val="1800"/>
              </a:spcAft>
            </a:pPr>
            <a:r>
              <a:rPr lang="en-US" dirty="0">
                <a:solidFill>
                  <a:srgbClr val="004050"/>
                </a:solidFill>
              </a:rPr>
              <a:t>ECMAScript 6 was renamed to ECMAScript 2015 to reflect the new annual release schedule of the standard</a:t>
            </a:r>
          </a:p>
          <a:p>
            <a:pPr>
              <a:spcAft>
                <a:spcPts val="1800"/>
              </a:spcAft>
            </a:pPr>
            <a:r>
              <a:rPr lang="en-US" dirty="0">
                <a:solidFill>
                  <a:srgbClr val="004050"/>
                </a:solidFill>
              </a:rPr>
              <a:t>ECMAScript 2015 (ES2015) was the first revision of the standard in 6 years and so included many new features to the language</a:t>
            </a:r>
          </a:p>
          <a:p>
            <a:pPr>
              <a:spcAft>
                <a:spcPts val="1800"/>
              </a:spcAft>
            </a:pPr>
            <a:r>
              <a:rPr lang="en-US" dirty="0">
                <a:solidFill>
                  <a:srgbClr val="004050"/>
                </a:solidFill>
              </a:rPr>
              <a:t>ES2016 and beyond have been incremental additions to the language</a:t>
            </a:r>
          </a:p>
        </p:txBody>
      </p:sp>
      <p:sp>
        <p:nvSpPr>
          <p:cNvPr id="3" name="Title 2"/>
          <p:cNvSpPr>
            <a:spLocks noGrp="1"/>
          </p:cNvSpPr>
          <p:nvPr>
            <p:ph type="title" idx="4294967295"/>
          </p:nvPr>
        </p:nvSpPr>
        <p:spPr>
          <a:xfrm>
            <a:off x="1245870" y="379411"/>
            <a:ext cx="9124950" cy="627062"/>
          </a:xfrm>
        </p:spPr>
        <p:txBody>
          <a:bodyPr>
            <a:normAutofit/>
          </a:bodyPr>
          <a:lstStyle/>
          <a:p>
            <a:r>
              <a:rPr lang="en-GB" dirty="0">
                <a:solidFill>
                  <a:srgbClr val="004050"/>
                </a:solidFill>
              </a:rPr>
              <a:t>ECMAScript5</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1457" y="3990605"/>
            <a:ext cx="2078725" cy="2078725"/>
          </a:xfrm>
          <a:prstGeom prst="rect">
            <a:avLst/>
          </a:prstGeom>
        </p:spPr>
      </p:pic>
      <p:sp>
        <p:nvSpPr>
          <p:cNvPr id="6" name="Slide Number Placeholder 5">
            <a:extLst>
              <a:ext uri="{FF2B5EF4-FFF2-40B4-BE49-F238E27FC236}">
                <a16:creationId xmlns:a16="http://schemas.microsoft.com/office/drawing/2014/main" id="{08FDC717-9941-44BC-8AA7-14F4A8E137AA}"/>
              </a:ext>
            </a:extLst>
          </p:cNvPr>
          <p:cNvSpPr>
            <a:spLocks noGrp="1"/>
          </p:cNvSpPr>
          <p:nvPr>
            <p:ph type="sldNum" sz="quarter" idx="4"/>
          </p:nvPr>
        </p:nvSpPr>
        <p:spPr/>
        <p:txBody>
          <a:bodyPr/>
          <a:lstStyle/>
          <a:p>
            <a:fld id="{EF892D59-8F09-EF4B-AD6D-DA609442F868}" type="slidenum">
              <a:rPr lang="en-GB" smtClean="0"/>
              <a:pPr/>
              <a:t>4</a:t>
            </a:fld>
            <a:endParaRPr lang="en-GB"/>
          </a:p>
        </p:txBody>
      </p:sp>
    </p:spTree>
    <p:extLst>
      <p:ext uri="{BB962C8B-B14F-4D97-AF65-F5344CB8AC3E}">
        <p14:creationId xmlns:p14="http://schemas.microsoft.com/office/powerpoint/2010/main" val="2504339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4E3A71-8DFB-4912-A34E-0CE78BF74104}"/>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5</a:t>
            </a:fld>
            <a:endParaRPr lang="en-GB"/>
          </a:p>
        </p:txBody>
      </p:sp>
      <p:sp>
        <p:nvSpPr>
          <p:cNvPr id="12" name="Text Placeholder 11">
            <a:extLst>
              <a:ext uri="{FF2B5EF4-FFF2-40B4-BE49-F238E27FC236}">
                <a16:creationId xmlns:a16="http://schemas.microsoft.com/office/drawing/2014/main" id="{42DE96AD-7A7C-CA91-3D97-A2B7C9324C26}"/>
              </a:ext>
            </a:extLst>
          </p:cNvPr>
          <p:cNvSpPr>
            <a:spLocks noGrp="1"/>
          </p:cNvSpPr>
          <p:nvPr>
            <p:ph type="body" sz="quarter" idx="10"/>
          </p:nvPr>
        </p:nvSpPr>
        <p:spPr>
          <a:xfrm>
            <a:off x="384785" y="1261533"/>
            <a:ext cx="3895116" cy="2626384"/>
          </a:xfrm>
        </p:spPr>
        <p:txBody>
          <a:bodyPr/>
          <a:lstStyle/>
          <a:p>
            <a:r>
              <a:rPr lang="en-GB" dirty="0"/>
              <a:t>What can JavaScript do?</a:t>
            </a:r>
          </a:p>
          <a:p>
            <a:endParaRPr lang="en-GB" dirty="0"/>
          </a:p>
        </p:txBody>
      </p:sp>
      <p:sp>
        <p:nvSpPr>
          <p:cNvPr id="9" name="Text Placeholder 8">
            <a:extLst>
              <a:ext uri="{FF2B5EF4-FFF2-40B4-BE49-F238E27FC236}">
                <a16:creationId xmlns:a16="http://schemas.microsoft.com/office/drawing/2014/main" id="{2DCE51A1-FDB3-930C-8FF2-A8AF395438E1}"/>
              </a:ext>
            </a:extLst>
          </p:cNvPr>
          <p:cNvSpPr>
            <a:spLocks noGrp="1"/>
          </p:cNvSpPr>
          <p:nvPr>
            <p:ph type="body" sz="quarter" idx="11"/>
          </p:nvPr>
        </p:nvSpPr>
        <p:spPr>
          <a:xfrm>
            <a:off x="5473700" y="1085089"/>
            <a:ext cx="6342063" cy="5393500"/>
          </a:xfrm>
        </p:spPr>
        <p:txBody>
          <a:bodyPr/>
          <a:lstStyle/>
          <a:p>
            <a:pPr marL="285750" indent="-285750">
              <a:buFont typeface="Arial" panose="020B0604020202020204" pitchFamily="34" charset="0"/>
              <a:buChar char="•"/>
            </a:pPr>
            <a:r>
              <a:rPr lang="en-GB" dirty="0"/>
              <a:t>JavaScript is a scripting language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JavaScript gives front-end developers a programming tool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JavaScript can react to events created by the page itself (page loaded) or the user (click)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 can read and change the content of HTML elements, create new content, remove and hide elements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 can be used to validate form input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Can provide access to HTML 5 APIs such as </a:t>
            </a:r>
            <a:r>
              <a:rPr lang="en-GB" dirty="0" err="1"/>
              <a:t>indexedDB</a:t>
            </a:r>
            <a:r>
              <a:rPr lang="en-GB" dirty="0"/>
              <a:t>, geolocation, canvas, and more</a:t>
            </a:r>
          </a:p>
        </p:txBody>
      </p:sp>
    </p:spTree>
    <p:extLst>
      <p:ext uri="{BB962C8B-B14F-4D97-AF65-F5344CB8AC3E}">
        <p14:creationId xmlns:p14="http://schemas.microsoft.com/office/powerpoint/2010/main" val="3452067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B51E1E-0BDB-4CB9-BD0A-C44E27B53079}"/>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6</a:t>
            </a:fld>
            <a:endParaRPr lang="en-GB"/>
          </a:p>
        </p:txBody>
      </p:sp>
      <p:sp>
        <p:nvSpPr>
          <p:cNvPr id="9" name="Text Placeholder 8">
            <a:extLst>
              <a:ext uri="{FF2B5EF4-FFF2-40B4-BE49-F238E27FC236}">
                <a16:creationId xmlns:a16="http://schemas.microsoft.com/office/drawing/2014/main" id="{56E4D8E5-7473-1D32-5B4E-C3533F448986}"/>
              </a:ext>
            </a:extLst>
          </p:cNvPr>
          <p:cNvSpPr>
            <a:spLocks noGrp="1"/>
          </p:cNvSpPr>
          <p:nvPr>
            <p:ph type="body" sz="quarter" idx="10"/>
          </p:nvPr>
        </p:nvSpPr>
        <p:spPr>
          <a:xfrm>
            <a:off x="384785" y="1261533"/>
            <a:ext cx="3895116" cy="2626384"/>
          </a:xfrm>
        </p:spPr>
        <p:txBody>
          <a:bodyPr/>
          <a:lstStyle/>
          <a:p>
            <a:r>
              <a:rPr lang="en-GB" dirty="0"/>
              <a:t>What can JavaScript do?</a:t>
            </a:r>
            <a:br>
              <a:rPr lang="en-GB" dirty="0"/>
            </a:br>
            <a:r>
              <a:rPr lang="en-GB" dirty="0"/>
              <a:t>(continued)</a:t>
            </a:r>
          </a:p>
          <a:p>
            <a:endParaRPr lang="en-GB" dirty="0"/>
          </a:p>
        </p:txBody>
      </p:sp>
      <p:sp>
        <p:nvSpPr>
          <p:cNvPr id="10" name="Text Placeholder 9">
            <a:extLst>
              <a:ext uri="{FF2B5EF4-FFF2-40B4-BE49-F238E27FC236}">
                <a16:creationId xmlns:a16="http://schemas.microsoft.com/office/drawing/2014/main" id="{4CBDDA2C-0EEC-7CA2-A8EF-9145A1541113}"/>
              </a:ext>
            </a:extLst>
          </p:cNvPr>
          <p:cNvSpPr>
            <a:spLocks noGrp="1"/>
          </p:cNvSpPr>
          <p:nvPr>
            <p:ph type="body" sz="quarter" idx="11"/>
          </p:nvPr>
        </p:nvSpPr>
        <p:spPr>
          <a:xfrm>
            <a:off x="5473700" y="1261533"/>
            <a:ext cx="6342671" cy="5217055"/>
          </a:xfrm>
        </p:spPr>
        <p:txBody>
          <a:bodyPr/>
          <a:lstStyle/>
          <a:p>
            <a:pPr marL="285750" indent="-285750">
              <a:buFont typeface="Arial" panose="020B0604020202020204" pitchFamily="34" charset="0"/>
              <a:buChar char="•"/>
            </a:pPr>
            <a:r>
              <a:rPr lang="en-GB" dirty="0"/>
              <a:t>Can be used to create cookies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Can asynchronously request data from a server</a:t>
            </a:r>
          </a:p>
          <a:p>
            <a:endParaRPr lang="en-GB" dirty="0"/>
          </a:p>
          <a:p>
            <a:pPr marL="285750" indent="-285750">
              <a:buFont typeface="Arial" panose="020B0604020202020204" pitchFamily="34" charset="0"/>
              <a:buChar char="•"/>
            </a:pPr>
            <a:r>
              <a:rPr lang="en-GB" dirty="0"/>
              <a:t>JavaScript is also widely used as a server-side language, via NodeJS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JavaScript can be used to create desktop applications via tools, such as Electron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JavaScript can be used to create native mobile applications via tools, such as React Native</a:t>
            </a:r>
          </a:p>
          <a:p>
            <a:endParaRPr lang="en-GB" dirty="0"/>
          </a:p>
        </p:txBody>
      </p:sp>
      <p:sp>
        <p:nvSpPr>
          <p:cNvPr id="5" name="Content Placeholder 2">
            <a:extLst>
              <a:ext uri="{FF2B5EF4-FFF2-40B4-BE49-F238E27FC236}">
                <a16:creationId xmlns:a16="http://schemas.microsoft.com/office/drawing/2014/main" id="{707F9351-CB57-4CFE-A7FF-5EF7F4CD5A24}"/>
              </a:ext>
            </a:extLst>
          </p:cNvPr>
          <p:cNvSpPr txBox="1">
            <a:spLocks/>
          </p:cNvSpPr>
          <p:nvPr/>
        </p:nvSpPr>
        <p:spPr>
          <a:xfrm>
            <a:off x="6096000" y="723668"/>
            <a:ext cx="5364099" cy="4610900"/>
          </a:xfrm>
          <a:prstGeom prst="rect">
            <a:avLst/>
          </a:prstGeom>
        </p:spPr>
        <p:txBody>
          <a:bodyP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buFont typeface="Arial" panose="020B0604020202020204" pitchFamily="34" charset="0"/>
              <a:buChar char="•"/>
            </a:pPr>
            <a:endParaRPr lang="en-GB" sz="2000" dirty="0">
              <a:solidFill>
                <a:srgbClr val="004050"/>
              </a:solidFill>
              <a:latin typeface="Montserrat" panose="00000500000000000000" pitchFamily="2" charset="0"/>
            </a:endParaRPr>
          </a:p>
        </p:txBody>
      </p:sp>
    </p:spTree>
    <p:extLst>
      <p:ext uri="{BB962C8B-B14F-4D97-AF65-F5344CB8AC3E}">
        <p14:creationId xmlns:p14="http://schemas.microsoft.com/office/powerpoint/2010/main" val="295519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19370" y="448310"/>
            <a:ext cx="6779910" cy="6146800"/>
          </a:xfrm>
        </p:spPr>
        <p:txBody>
          <a:bodyPr/>
          <a:lstStyle/>
          <a:p>
            <a:pPr marL="342900" indent="-342900">
              <a:spcAft>
                <a:spcPts val="1200"/>
              </a:spcAft>
              <a:buFont typeface="Arial" panose="020B0604020202020204" pitchFamily="34" charset="0"/>
              <a:buChar char="•"/>
            </a:pPr>
            <a:r>
              <a:rPr lang="en-GB" sz="2000" dirty="0">
                <a:solidFill>
                  <a:srgbClr val="004050"/>
                </a:solidFill>
                <a:latin typeface="+mn-lt"/>
              </a:rPr>
              <a:t>JavaScript is a loosely-typed, dynamic programming language</a:t>
            </a:r>
          </a:p>
          <a:p>
            <a:pPr marL="342900" lvl="1" indent="-342900">
              <a:spcAft>
                <a:spcPts val="1200"/>
              </a:spcAft>
              <a:buFont typeface="Arial" panose="020B0604020202020204" pitchFamily="34" charset="0"/>
              <a:buChar char="•"/>
            </a:pPr>
            <a:r>
              <a:rPr lang="en-GB" sz="2000" dirty="0">
                <a:solidFill>
                  <a:srgbClr val="004050"/>
                </a:solidFill>
                <a:latin typeface="+mn-lt"/>
              </a:rPr>
              <a:t>Variables are not given a static type</a:t>
            </a:r>
          </a:p>
          <a:p>
            <a:pPr marL="342900" lvl="1" indent="-342900">
              <a:spcAft>
                <a:spcPts val="1200"/>
              </a:spcAft>
              <a:buFont typeface="Arial" panose="020B0604020202020204" pitchFamily="34" charset="0"/>
              <a:buChar char="•"/>
            </a:pPr>
            <a:r>
              <a:rPr lang="en-GB" sz="2000" dirty="0">
                <a:solidFill>
                  <a:srgbClr val="004050"/>
                </a:solidFill>
                <a:latin typeface="+mn-lt"/>
              </a:rPr>
              <a:t>They can change their type</a:t>
            </a:r>
          </a:p>
          <a:p>
            <a:pPr marL="342900" lvl="1" indent="-342900">
              <a:spcAft>
                <a:spcPts val="1200"/>
              </a:spcAft>
              <a:buFont typeface="Arial" panose="020B0604020202020204" pitchFamily="34" charset="0"/>
              <a:buChar char="•"/>
            </a:pPr>
            <a:r>
              <a:rPr lang="en-GB" sz="2000" dirty="0">
                <a:solidFill>
                  <a:srgbClr val="004050"/>
                </a:solidFill>
                <a:latin typeface="+mn-lt"/>
              </a:rPr>
              <a:t>Understanding and maintaining type matters</a:t>
            </a:r>
          </a:p>
          <a:p>
            <a:pPr marL="342900" indent="-342900">
              <a:spcAft>
                <a:spcPts val="1200"/>
              </a:spcAft>
              <a:buFont typeface="Arial" panose="020B0604020202020204" pitchFamily="34" charset="0"/>
              <a:buChar char="•"/>
            </a:pPr>
            <a:r>
              <a:rPr lang="en-GB" sz="2000" dirty="0">
                <a:solidFill>
                  <a:srgbClr val="004050"/>
                </a:solidFill>
                <a:latin typeface="+mn-lt"/>
              </a:rPr>
              <a:t>JavaScript is a case sensitive programming language</a:t>
            </a:r>
          </a:p>
          <a:p>
            <a:pPr marL="342900" lvl="1" indent="-342900">
              <a:spcAft>
                <a:spcPts val="1200"/>
              </a:spcAft>
              <a:buFont typeface="Arial" panose="020B0604020202020204" pitchFamily="34" charset="0"/>
              <a:buChar char="•"/>
            </a:pPr>
            <a:r>
              <a:rPr lang="en-GB" sz="2000" dirty="0">
                <a:solidFill>
                  <a:srgbClr val="004050"/>
                </a:solidFill>
                <a:latin typeface="+mn-lt"/>
              </a:rPr>
              <a:t>Everything in JavaScript is case sensitive</a:t>
            </a:r>
          </a:p>
          <a:p>
            <a:pPr marL="342900" lvl="1" indent="-342900">
              <a:spcAft>
                <a:spcPts val="1200"/>
              </a:spcAft>
              <a:buFont typeface="Arial" panose="020B0604020202020204" pitchFamily="34" charset="0"/>
              <a:buChar char="•"/>
            </a:pPr>
            <a:r>
              <a:rPr lang="en-GB" sz="2000" dirty="0">
                <a:solidFill>
                  <a:srgbClr val="004050"/>
                </a:solidFill>
                <a:latin typeface="+mn-lt"/>
              </a:rPr>
              <a:t>There is a best practice approach as we will discover</a:t>
            </a:r>
          </a:p>
          <a:p>
            <a:pPr marL="342900" indent="-342900">
              <a:spcAft>
                <a:spcPts val="1200"/>
              </a:spcAft>
              <a:buFont typeface="Arial" panose="020B0604020202020204" pitchFamily="34" charset="0"/>
              <a:buChar char="•"/>
            </a:pPr>
            <a:r>
              <a:rPr lang="en-GB" sz="2000" dirty="0">
                <a:solidFill>
                  <a:srgbClr val="004050"/>
                </a:solidFill>
                <a:latin typeface="+mn-lt"/>
              </a:rPr>
              <a:t>Code termination is optional</a:t>
            </a:r>
          </a:p>
          <a:p>
            <a:pPr marL="342900" lvl="1" indent="-342900">
              <a:spcAft>
                <a:spcPts val="1200"/>
              </a:spcAft>
              <a:buFont typeface="Arial" panose="020B0604020202020204" pitchFamily="34" charset="0"/>
              <a:buChar char="•"/>
            </a:pPr>
            <a:r>
              <a:rPr lang="en-GB" sz="2000" dirty="0">
                <a:solidFill>
                  <a:srgbClr val="004050"/>
                </a:solidFill>
                <a:latin typeface="+mn-lt"/>
              </a:rPr>
              <a:t>JavaScript uses a semi colon to terminate a line of code</a:t>
            </a:r>
          </a:p>
          <a:p>
            <a:pPr marL="342900" lvl="1" indent="-342900">
              <a:spcAft>
                <a:spcPts val="1200"/>
              </a:spcAft>
              <a:buFont typeface="Arial" panose="020B0604020202020204" pitchFamily="34" charset="0"/>
              <a:buChar char="•"/>
            </a:pPr>
            <a:r>
              <a:rPr lang="en-GB" sz="2000" dirty="0">
                <a:solidFill>
                  <a:srgbClr val="004050"/>
                </a:solidFill>
                <a:latin typeface="+mn-lt"/>
              </a:rPr>
              <a:t>While technically this is optional, it causes serious headaches</a:t>
            </a:r>
          </a:p>
        </p:txBody>
      </p:sp>
      <p:sp>
        <p:nvSpPr>
          <p:cNvPr id="3" name="Title 2"/>
          <p:cNvSpPr>
            <a:spLocks noGrp="1"/>
          </p:cNvSpPr>
          <p:nvPr>
            <p:ph type="title" idx="4294967295"/>
          </p:nvPr>
        </p:nvSpPr>
        <p:spPr>
          <a:xfrm>
            <a:off x="504190" y="1249998"/>
            <a:ext cx="2921000" cy="2062162"/>
          </a:xfrm>
        </p:spPr>
        <p:txBody>
          <a:bodyPr>
            <a:normAutofit/>
          </a:bodyPr>
          <a:lstStyle/>
          <a:p>
            <a:r>
              <a:rPr lang="en-GB" sz="3600" dirty="0"/>
              <a:t>Some key </a:t>
            </a:r>
            <a:r>
              <a:rPr lang="en-GB" sz="3600" dirty="0" err="1"/>
              <a:t>Javascript</a:t>
            </a:r>
            <a:r>
              <a:rPr lang="en-GB" sz="3600" dirty="0"/>
              <a:t> concepts:</a:t>
            </a:r>
          </a:p>
        </p:txBody>
      </p:sp>
      <p:sp>
        <p:nvSpPr>
          <p:cNvPr id="4" name="Slide Number Placeholder 3">
            <a:extLst>
              <a:ext uri="{FF2B5EF4-FFF2-40B4-BE49-F238E27FC236}">
                <a16:creationId xmlns:a16="http://schemas.microsoft.com/office/drawing/2014/main" id="{D5553C78-6B5D-4369-8CA1-8CEC779E69FA}"/>
              </a:ext>
            </a:extLst>
          </p:cNvPr>
          <p:cNvSpPr>
            <a:spLocks noGrp="1"/>
          </p:cNvSpPr>
          <p:nvPr>
            <p:ph type="sldNum" sz="quarter" idx="4"/>
          </p:nvPr>
        </p:nvSpPr>
        <p:spPr/>
        <p:txBody>
          <a:bodyPr/>
          <a:lstStyle/>
          <a:p>
            <a:fld id="{EF892D59-8F09-EF4B-AD6D-DA609442F868}" type="slidenum">
              <a:rPr lang="en-GB" smtClean="0"/>
              <a:pPr/>
              <a:t>7</a:t>
            </a:fld>
            <a:endParaRPr lang="en-GB"/>
          </a:p>
        </p:txBody>
      </p:sp>
    </p:spTree>
    <p:extLst>
      <p:ext uri="{BB962C8B-B14F-4D97-AF65-F5344CB8AC3E}">
        <p14:creationId xmlns:p14="http://schemas.microsoft.com/office/powerpoint/2010/main" val="55289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995E4CF-A003-6485-1559-DA56DB058910}"/>
              </a:ext>
            </a:extLst>
          </p:cNvPr>
          <p:cNvSpPr>
            <a:spLocks noGrp="1"/>
          </p:cNvSpPr>
          <p:nvPr>
            <p:ph type="body" sz="quarter" idx="12"/>
          </p:nvPr>
        </p:nvSpPr>
        <p:spPr>
          <a:xfrm>
            <a:off x="1212111" y="378746"/>
            <a:ext cx="10595714" cy="520263"/>
          </a:xfrm>
        </p:spPr>
        <p:txBody>
          <a:bodyPr/>
          <a:lstStyle/>
          <a:p>
            <a:r>
              <a:rPr lang="en-GB" dirty="0"/>
              <a:t>Adding script to HTML – embedding</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r>
              <a:rPr lang="en-GB" dirty="0"/>
              <a:t>You can place JavaScript on a page inline</a:t>
            </a:r>
          </a:p>
          <a:p>
            <a:pPr marL="285750" indent="-285750">
              <a:buFont typeface="Arial" panose="020B0604020202020204" pitchFamily="34" charset="0"/>
              <a:buChar char="•"/>
            </a:pPr>
            <a:r>
              <a:rPr lang="en-GB" dirty="0"/>
              <a:t>The closing tag is mandatory</a:t>
            </a:r>
          </a:p>
          <a:p>
            <a:endParaRPr lang="en-GB" dirty="0"/>
          </a:p>
          <a:p>
            <a:r>
              <a:rPr lang="en-GB" dirty="0"/>
              <a:t>The script can be placed in either the head or body section</a:t>
            </a:r>
          </a:p>
          <a:p>
            <a:pPr marL="285750" indent="-285750">
              <a:buFont typeface="Arial" panose="020B0604020202020204" pitchFamily="34" charset="0"/>
              <a:buChar char="•"/>
            </a:pPr>
            <a:r>
              <a:rPr lang="en-GB" dirty="0"/>
              <a:t>It is executed as soon as the browser renders the script block</a:t>
            </a:r>
          </a:p>
          <a:p>
            <a:pPr marL="285750" indent="-285750">
              <a:buFont typeface="Arial" panose="020B0604020202020204" pitchFamily="34" charset="0"/>
              <a:buChar char="•"/>
            </a:pPr>
            <a:r>
              <a:rPr lang="en-GB" dirty="0"/>
              <a:t>Best practice often places it just before the closing body tag</a:t>
            </a:r>
          </a:p>
        </p:txBody>
      </p:sp>
      <p:sp>
        <p:nvSpPr>
          <p:cNvPr id="6" name="Slide Number Placeholder 5">
            <a:extLst>
              <a:ext uri="{FF2B5EF4-FFF2-40B4-BE49-F238E27FC236}">
                <a16:creationId xmlns:a16="http://schemas.microsoft.com/office/drawing/2014/main" id="{715C3BED-F956-4C9B-B41B-BA679B9840AA}"/>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8</a:t>
            </a:fld>
            <a:endParaRPr lang="en-GB"/>
          </a:p>
        </p:txBody>
      </p:sp>
      <p:sp>
        <p:nvSpPr>
          <p:cNvPr id="5" name="TextBox 4">
            <a:extLst>
              <a:ext uri="{FF2B5EF4-FFF2-40B4-BE49-F238E27FC236}">
                <a16:creationId xmlns:a16="http://schemas.microsoft.com/office/drawing/2014/main" id="{3C865477-7095-064D-B9BB-1D80702B557C}"/>
              </a:ext>
            </a:extLst>
          </p:cNvPr>
          <p:cNvSpPr txBox="1"/>
          <p:nvPr/>
        </p:nvSpPr>
        <p:spPr>
          <a:xfrm>
            <a:off x="1353810" y="3962970"/>
            <a:ext cx="9484380" cy="1015663"/>
          </a:xfrm>
          <a:prstGeom prst="rect">
            <a:avLst/>
          </a:prstGeom>
          <a:solidFill>
            <a:schemeClr val="bg2">
              <a:lumMod val="85000"/>
            </a:schemeClr>
          </a:solidFill>
        </p:spPr>
        <p:txBody>
          <a:bodyPr wrap="square" rtlCol="0">
            <a:spAutoFit/>
          </a:bodyPr>
          <a:lstStyle/>
          <a:p>
            <a:r>
              <a:rPr lang="en-GB" sz="2000" b="1" dirty="0">
                <a:latin typeface="Courier New" panose="02070309020205020404" pitchFamily="49" charset="0"/>
                <a:cs typeface="Courier New" panose="02070309020205020404" pitchFamily="49" charset="0"/>
              </a:rPr>
              <a:t>&lt;script&gt;</a:t>
            </a:r>
          </a:p>
          <a:p>
            <a:r>
              <a:rPr lang="en-GB" sz="2000" b="1" dirty="0">
                <a:latin typeface="Courier New" panose="02070309020205020404" pitchFamily="49" charset="0"/>
                <a:cs typeface="Courier New" panose="02070309020205020404" pitchFamily="49" charset="0"/>
              </a:rPr>
              <a:t> 	// … script goes here …</a:t>
            </a:r>
          </a:p>
          <a:p>
            <a:r>
              <a:rPr lang="en-GB" sz="2000" b="1" dirty="0">
                <a:latin typeface="Courier New" panose="02070309020205020404" pitchFamily="49" charset="0"/>
                <a:cs typeface="Courier New" panose="02070309020205020404" pitchFamily="49" charset="0"/>
              </a:rPr>
              <a:t>&lt;/script&gt;</a:t>
            </a:r>
            <a:endParaRPr lang="en-GB" sz="2000" b="1" dirty="0">
              <a:solidFill>
                <a:schemeClr val="dk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35285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E8FF656-E4AD-0BBD-842D-A126C044274D}"/>
              </a:ext>
            </a:extLst>
          </p:cNvPr>
          <p:cNvSpPr>
            <a:spLocks noGrp="1"/>
          </p:cNvSpPr>
          <p:nvPr>
            <p:ph type="body" sz="quarter" idx="12"/>
          </p:nvPr>
        </p:nvSpPr>
        <p:spPr>
          <a:xfrm>
            <a:off x="1212111" y="378746"/>
            <a:ext cx="10595714" cy="520263"/>
          </a:xfrm>
        </p:spPr>
        <p:txBody>
          <a:bodyPr/>
          <a:lstStyle/>
          <a:p>
            <a:r>
              <a:rPr lang="en-GB" dirty="0"/>
              <a:t>Adding script to HTML – linking</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r>
              <a:rPr lang="en-GB" dirty="0"/>
              <a:t>You can also place JavaScript in a separate file and link to it</a:t>
            </a:r>
          </a:p>
          <a:p>
            <a:pPr marL="114304" indent="-285750">
              <a:buFont typeface="Arial" panose="020B0604020202020204" pitchFamily="34" charset="0"/>
              <a:buChar char="•"/>
            </a:pPr>
            <a:r>
              <a:rPr lang="en-GB" dirty="0"/>
              <a:t>Useful as the script is going to be used on multiple pages </a:t>
            </a:r>
          </a:p>
          <a:p>
            <a:pPr marL="114304" indent="-285750">
              <a:buFont typeface="Arial" panose="020B0604020202020204" pitchFamily="34" charset="0"/>
              <a:buChar char="•"/>
            </a:pPr>
            <a:r>
              <a:rPr lang="en-GB" dirty="0"/>
              <a:t>Requires an additional request to the server</a:t>
            </a:r>
          </a:p>
          <a:p>
            <a:pPr marL="114304" indent="-285750">
              <a:buFont typeface="Arial" panose="020B0604020202020204" pitchFamily="34" charset="0"/>
              <a:buChar char="•"/>
            </a:pPr>
            <a:r>
              <a:rPr lang="en-GB" dirty="0"/>
              <a:t>The requested file is cached by the browser</a:t>
            </a:r>
          </a:p>
          <a:p>
            <a:pPr marL="114304" indent="-285750">
              <a:buFont typeface="Arial" panose="020B0604020202020204" pitchFamily="34" charset="0"/>
              <a:buChar char="•"/>
            </a:pPr>
            <a:r>
              <a:rPr lang="en-GB" dirty="0"/>
              <a:t>Preferred approach to working with script</a:t>
            </a:r>
          </a:p>
          <a:p>
            <a:pPr lvl="1"/>
            <a:endParaRPr lang="en-GB" dirty="0"/>
          </a:p>
          <a:p>
            <a:pPr lvl="1"/>
            <a:endParaRPr lang="en-GB" dirty="0"/>
          </a:p>
          <a:p>
            <a:endParaRPr lang="en-GB" dirty="0"/>
          </a:p>
        </p:txBody>
      </p:sp>
      <p:sp>
        <p:nvSpPr>
          <p:cNvPr id="6" name="Slide Number Placeholder 5">
            <a:extLst>
              <a:ext uri="{FF2B5EF4-FFF2-40B4-BE49-F238E27FC236}">
                <a16:creationId xmlns:a16="http://schemas.microsoft.com/office/drawing/2014/main" id="{53A57467-2908-4633-9D59-9DFA527B6F57}"/>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9</a:t>
            </a:fld>
            <a:endParaRPr lang="en-GB"/>
          </a:p>
        </p:txBody>
      </p:sp>
      <p:sp>
        <p:nvSpPr>
          <p:cNvPr id="5" name="TextBox 4">
            <a:extLst>
              <a:ext uri="{FF2B5EF4-FFF2-40B4-BE49-F238E27FC236}">
                <a16:creationId xmlns:a16="http://schemas.microsoft.com/office/drawing/2014/main" id="{F098C3D0-FA08-AD48-A848-7BA5DC3E16B0}"/>
              </a:ext>
            </a:extLst>
          </p:cNvPr>
          <p:cNvSpPr txBox="1"/>
          <p:nvPr/>
        </p:nvSpPr>
        <p:spPr>
          <a:xfrm>
            <a:off x="1257795" y="4283010"/>
            <a:ext cx="8855730" cy="400110"/>
          </a:xfrm>
          <a:prstGeom prst="rect">
            <a:avLst/>
          </a:prstGeom>
          <a:solidFill>
            <a:schemeClr val="bg2">
              <a:lumMod val="85000"/>
            </a:schemeClr>
          </a:solidFill>
        </p:spPr>
        <p:txBody>
          <a:bodyPr wrap="square" rtlCol="0">
            <a:spAutoFit/>
          </a:bodyPr>
          <a:lstStyle/>
          <a:p>
            <a:r>
              <a:rPr lang="en-GB" sz="2000" b="1" dirty="0">
                <a:latin typeface="Courier New" panose="02070309020205020404" pitchFamily="49" charset="0"/>
                <a:cs typeface="Courier New" panose="02070309020205020404" pitchFamily="49" charset="0"/>
              </a:rPr>
              <a:t>&lt;script </a:t>
            </a:r>
            <a:r>
              <a:rPr lang="en-GB" sz="2000" b="1" dirty="0" err="1">
                <a:latin typeface="Courier New" panose="02070309020205020404" pitchFamily="49" charset="0"/>
                <a:cs typeface="Courier New" panose="02070309020205020404" pitchFamily="49" charset="0"/>
              </a:rPr>
              <a:t>src</a:t>
            </a:r>
            <a:r>
              <a:rPr lang="en-GB" sz="2000" b="1" dirty="0">
                <a:latin typeface="Courier New" panose="02070309020205020404" pitchFamily="49" charset="0"/>
                <a:cs typeface="Courier New" panose="02070309020205020404" pitchFamily="49" charset="0"/>
              </a:rPr>
              <a:t>="../</a:t>
            </a:r>
            <a:r>
              <a:rPr lang="en-GB" sz="2000" b="1" dirty="0" err="1">
                <a:latin typeface="Courier New" panose="02070309020205020404" pitchFamily="49" charset="0"/>
                <a:cs typeface="Courier New" panose="02070309020205020404" pitchFamily="49" charset="0"/>
              </a:rPr>
              <a:t>myScript.js</a:t>
            </a:r>
            <a:r>
              <a:rPr lang="en-GB" sz="2000" b="1" dirty="0">
                <a:latin typeface="Courier New" panose="02070309020205020404" pitchFamily="49" charset="0"/>
                <a:cs typeface="Courier New" panose="02070309020205020404" pitchFamily="49" charset="0"/>
              </a:rPr>
              <a:t>"&gt;&lt;/script&gt;</a:t>
            </a:r>
          </a:p>
        </p:txBody>
      </p:sp>
    </p:spTree>
    <p:extLst>
      <p:ext uri="{BB962C8B-B14F-4D97-AF65-F5344CB8AC3E}">
        <p14:creationId xmlns:p14="http://schemas.microsoft.com/office/powerpoint/2010/main" val="2123235087"/>
      </p:ext>
    </p:extLst>
  </p:cSld>
  <p:clrMapOvr>
    <a:masterClrMapping/>
  </p:clrMapOvr>
</p:sld>
</file>

<file path=ppt/theme/theme1.xml><?xml version="1.0" encoding="utf-8"?>
<a:theme xmlns:a="http://schemas.openxmlformats.org/drawingml/2006/main" name="PPM Courseware Slides">
  <a:themeElements>
    <a:clrScheme name="QA bright">
      <a:dk1>
        <a:sysClr val="windowText" lastClr="000000"/>
      </a:dk1>
      <a:lt1>
        <a:sysClr val="window" lastClr="FFFFFF"/>
      </a:lt1>
      <a:dk2>
        <a:srgbClr val="1F497D"/>
      </a:dk2>
      <a:lt2>
        <a:srgbClr val="F2F2F2"/>
      </a:lt2>
      <a:accent1>
        <a:srgbClr val="00519C"/>
      </a:accent1>
      <a:accent2>
        <a:srgbClr val="005BAA"/>
      </a:accent2>
      <a:accent3>
        <a:srgbClr val="4591CE"/>
      </a:accent3>
      <a:accent4>
        <a:srgbClr val="E50049"/>
      </a:accent4>
      <a:accent5>
        <a:srgbClr val="7713B2"/>
      </a:accent5>
      <a:accent6>
        <a:srgbClr val="18BF2B"/>
      </a:accent6>
      <a:hlink>
        <a:srgbClr val="0000FF"/>
      </a:hlink>
      <a:folHlink>
        <a:srgbClr val="800080"/>
      </a:folHlink>
    </a:clrScheme>
    <a:fontScheme name="QA">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solidFill>
              <a:schemeClr val="tx1"/>
            </a:solidFill>
            <a:cs typeface="Arial" pitchFamily="34" charset="0"/>
          </a:defRPr>
        </a:defPPr>
      </a:lstStyle>
      <a:style>
        <a:lnRef idx="2">
          <a:schemeClr val="accent1"/>
        </a:lnRef>
        <a:fillRef idx="1">
          <a:schemeClr val="lt1"/>
        </a:fillRef>
        <a:effectRef idx="0">
          <a:schemeClr val="accent1"/>
        </a:effectRef>
        <a:fontRef idx="minor">
          <a:schemeClr val="dk1"/>
        </a:fontRef>
      </a:style>
    </a:spDef>
    <a:lnDef>
      <a:spPr>
        <a:ln w="38100"/>
      </a:spPr>
      <a:bodyPr/>
      <a:lstStyle/>
      <a:style>
        <a:lnRef idx="1">
          <a:schemeClr val="accent1"/>
        </a:lnRef>
        <a:fillRef idx="0">
          <a:schemeClr val="accent1"/>
        </a:fillRef>
        <a:effectRef idx="0">
          <a:schemeClr val="accent1"/>
        </a:effectRef>
        <a:fontRef idx="minor">
          <a:schemeClr val="tx1"/>
        </a:fontRef>
      </a:style>
    </a:lnDef>
    <a:txDef>
      <a:spPr>
        <a:solidFill>
          <a:srgbClr val="B9CDE5"/>
        </a:solidFill>
      </a:spPr>
      <a:bodyPr wrap="square" rtlCol="0">
        <a:spAutoFit/>
      </a:bodyPr>
      <a:lstStyle>
        <a:defPPr>
          <a:defRPr sz="2000" dirty="0" smtClean="0">
            <a:latin typeface="Courier New" pitchFamily="49" charset="0"/>
            <a:cs typeface="Courier New" pitchFamily="49" charset="0"/>
          </a:defRPr>
        </a:defPPr>
      </a:lstStyle>
    </a:txDef>
  </a:objectDefaults>
  <a:extraClrSchemeLst/>
  <a:extLst>
    <a:ext uri="{05A4C25C-085E-4340-85A3-A5531E510DB2}">
      <thm15:themeFamily xmlns:thm15="http://schemas.microsoft.com/office/thememl/2012/main" name="IK_Slides_2017.potx" id="{5D5C0837-108E-43E7-8981-CE5A0724CB51}" vid="{294C52EF-7CB5-4F85-B807-6BB6448A4DF1}"/>
    </a:ext>
  </a:extLst>
</a:theme>
</file>

<file path=ppt/theme/theme2.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PowerPoint innit">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PowerPoint innit" id="{FC740445-7AFD-4C9C-86E6-6164802044EC}" vid="{D44365B1-9612-4C7D-820D-C4FE7CAAA8F5}"/>
    </a:ext>
  </a:extLst>
</a:theme>
</file>

<file path=ppt/theme/theme4.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7.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8.xml><?xml version="1.0" encoding="utf-8"?>
<a:theme xmlns:a="http://schemas.openxmlformats.org/drawingml/2006/main" name="Office Theme">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C2F6AF898B35542A73A2692963D2966" ma:contentTypeVersion="12" ma:contentTypeDescription="Create a new document." ma:contentTypeScope="" ma:versionID="125e4a8c72452e6179d1ad3c344feef5">
  <xsd:schema xmlns:xsd="http://www.w3.org/2001/XMLSchema" xmlns:xs="http://www.w3.org/2001/XMLSchema" xmlns:p="http://schemas.microsoft.com/office/2006/metadata/properties" xmlns:ns2="e78b5f37-073d-411e-91fd-2004981b7c32" xmlns:ns3="9d579490-102d-4bf3-8643-974e67683526" targetNamespace="http://schemas.microsoft.com/office/2006/metadata/properties" ma:root="true" ma:fieldsID="fbeced498edaecfbaf107d9d241a2c70" ns2:_="" ns3:_="">
    <xsd:import namespace="e78b5f37-073d-411e-91fd-2004981b7c32"/>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8b5f37-073d-411e-91fd-2004981b7c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7DDCA3C-8F7E-4F5C-897D-BF6283A3ABB8}">
  <ds:schemaRefs>
    <ds:schemaRef ds:uri="http://schemas.microsoft.com/sharepoint/v3/contenttype/forms"/>
  </ds:schemaRefs>
</ds:datastoreItem>
</file>

<file path=customXml/itemProps2.xml><?xml version="1.0" encoding="utf-8"?>
<ds:datastoreItem xmlns:ds="http://schemas.openxmlformats.org/officeDocument/2006/customXml" ds:itemID="{442C0D38-7457-451B-A297-1E5AC4BA6A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8b5f37-073d-411e-91fd-2004981b7c32"/>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10FE2A-D5CD-472D-9C3E-5C1F7A54BB86}">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elements/1.1/"/>
    <ds:schemaRef ds:uri="http://schemas.microsoft.com/office/2006/metadata/properties"/>
    <ds:schemaRef ds:uri="483CF5B1-8FC4-4C12-AA4F-F55928B4A17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PPM Courseware Slides</Template>
  <TotalTime>1329</TotalTime>
  <Words>1617</Words>
  <Application>Microsoft Office PowerPoint</Application>
  <PresentationFormat>Widescreen</PresentationFormat>
  <Paragraphs>168</Paragraphs>
  <Slides>14</Slides>
  <Notes>13</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14</vt:i4>
      </vt:variant>
    </vt:vector>
  </HeadingPairs>
  <TitlesOfParts>
    <vt:vector size="31" baseType="lpstr">
      <vt:lpstr>Arial</vt:lpstr>
      <vt:lpstr>Calibri</vt:lpstr>
      <vt:lpstr>Consolas</vt:lpstr>
      <vt:lpstr>Courier New</vt:lpstr>
      <vt:lpstr>Krana Fat B</vt:lpstr>
      <vt:lpstr>Lucida Console</vt:lpstr>
      <vt:lpstr>Montserrat</vt:lpstr>
      <vt:lpstr>Montserrat Black</vt:lpstr>
      <vt:lpstr>Segoe UI</vt:lpstr>
      <vt:lpstr>Segoe UI Light</vt:lpstr>
      <vt:lpstr>PPM Courseware Slides</vt:lpstr>
      <vt:lpstr>Master_Primary_Colors</vt:lpstr>
      <vt:lpstr>PowerPoint innit</vt:lpstr>
      <vt:lpstr>Master_Red_and_Purple</vt:lpstr>
      <vt:lpstr>Master_Yellow_and_Orange</vt:lpstr>
      <vt:lpstr>Master_Blue</vt:lpstr>
      <vt:lpstr>Master_Neutral</vt:lpstr>
      <vt:lpstr>Introduction to JavaScript </vt:lpstr>
      <vt:lpstr>PowerPoint Presentation</vt:lpstr>
      <vt:lpstr>A very brief history</vt:lpstr>
      <vt:lpstr>ECMAScript5</vt:lpstr>
      <vt:lpstr>PowerPoint Presentation</vt:lpstr>
      <vt:lpstr>PowerPoint Presentation</vt:lpstr>
      <vt:lpstr>Some key Javascript concepts:</vt:lpstr>
      <vt:lpstr>PowerPoint Presentation</vt:lpstr>
      <vt:lpstr>PowerPoint Presentation</vt:lpstr>
      <vt:lpstr>PowerPoint Presentation</vt:lpstr>
      <vt:lpstr>PowerPoint Presentation</vt:lpstr>
      <vt:lpstr>PowerPoint Presentation</vt:lpstr>
      <vt:lpstr>PowerPoint Presentation</vt:lpstr>
      <vt:lpstr>Review</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&amp; Guidance</dc:title>
  <dc:creator>Ed Wright</dc:creator>
  <cp:lastModifiedBy>Hanson, Leah</cp:lastModifiedBy>
  <cp:revision>20</cp:revision>
  <dcterms:created xsi:type="dcterms:W3CDTF">2018-10-31T15:36:57Z</dcterms:created>
  <dcterms:modified xsi:type="dcterms:W3CDTF">2023-10-20T11:40:06Z</dcterms:modified>
  <cp:category>Chapter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0x010100AC2F6AF898B35542A73A2692963D2966</vt:lpwstr>
  </property>
  <property fmtid="{D5CDD505-2E9C-101B-9397-08002B2CF9AE}" pid="4" name="BookType">
    <vt:lpwstr>8</vt:lpwstr>
  </property>
</Properties>
</file>